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notesSlides/notesSlide6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22.bin" ContentType="application/vnd.openxmlformats-officedocument.oleObject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9" r:id="rId1"/>
  </p:sldMasterIdLst>
  <p:notesMasterIdLst>
    <p:notesMasterId r:id="rId51"/>
  </p:notesMasterIdLst>
  <p:handoutMasterIdLst>
    <p:handoutMasterId r:id="rId52"/>
  </p:handoutMasterIdLst>
  <p:sldIdLst>
    <p:sldId id="654" r:id="rId2"/>
    <p:sldId id="659" r:id="rId3"/>
    <p:sldId id="660" r:id="rId4"/>
    <p:sldId id="661" r:id="rId5"/>
    <p:sldId id="662" r:id="rId6"/>
    <p:sldId id="597" r:id="rId7"/>
    <p:sldId id="663" r:id="rId8"/>
    <p:sldId id="664" r:id="rId9"/>
    <p:sldId id="622" r:id="rId10"/>
    <p:sldId id="628" r:id="rId11"/>
    <p:sldId id="627" r:id="rId12"/>
    <p:sldId id="629" r:id="rId13"/>
    <p:sldId id="630" r:id="rId14"/>
    <p:sldId id="665" r:id="rId15"/>
    <p:sldId id="666" r:id="rId16"/>
    <p:sldId id="667" r:id="rId17"/>
    <p:sldId id="668" r:id="rId18"/>
    <p:sldId id="669" r:id="rId19"/>
    <p:sldId id="670" r:id="rId20"/>
    <p:sldId id="671" r:id="rId21"/>
    <p:sldId id="672" r:id="rId22"/>
    <p:sldId id="673" r:id="rId23"/>
    <p:sldId id="674" r:id="rId24"/>
    <p:sldId id="675" r:id="rId25"/>
    <p:sldId id="676" r:id="rId26"/>
    <p:sldId id="677" r:id="rId27"/>
    <p:sldId id="678" r:id="rId28"/>
    <p:sldId id="679" r:id="rId29"/>
    <p:sldId id="680" r:id="rId30"/>
    <p:sldId id="681" r:id="rId31"/>
    <p:sldId id="682" r:id="rId32"/>
    <p:sldId id="683" r:id="rId33"/>
    <p:sldId id="684" r:id="rId34"/>
    <p:sldId id="685" r:id="rId35"/>
    <p:sldId id="686" r:id="rId36"/>
    <p:sldId id="687" r:id="rId37"/>
    <p:sldId id="688" r:id="rId38"/>
    <p:sldId id="689" r:id="rId39"/>
    <p:sldId id="690" r:id="rId40"/>
    <p:sldId id="691" r:id="rId41"/>
    <p:sldId id="693" r:id="rId42"/>
    <p:sldId id="694" r:id="rId43"/>
    <p:sldId id="695" r:id="rId44"/>
    <p:sldId id="696" r:id="rId45"/>
    <p:sldId id="697" r:id="rId46"/>
    <p:sldId id="698" r:id="rId47"/>
    <p:sldId id="703" r:id="rId48"/>
    <p:sldId id="704" r:id="rId49"/>
    <p:sldId id="705" r:id="rId50"/>
  </p:sldIdLst>
  <p:sldSz cx="9144000" cy="6858000" type="screen4x3"/>
  <p:notesSz cx="6845300" cy="93964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Lucida San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59">
          <p15:clr>
            <a:srgbClr val="A4A3A4"/>
          </p15:clr>
        </p15:guide>
        <p15:guide id="2" pos="215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A4001D"/>
    <a:srgbClr val="A40508"/>
    <a:srgbClr val="A5002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0138" autoAdjust="0"/>
    <p:restoredTop sz="87008" autoAdjust="0"/>
  </p:normalViewPr>
  <p:slideViewPr>
    <p:cSldViewPr>
      <p:cViewPr varScale="1">
        <p:scale>
          <a:sx n="85" d="100"/>
          <a:sy n="85" d="100"/>
        </p:scale>
        <p:origin x="-984" y="-2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2" d="100"/>
          <a:sy n="62" d="100"/>
        </p:scale>
        <p:origin x="-2224" y="-112"/>
      </p:cViewPr>
      <p:guideLst>
        <p:guide orient="horz" pos="2959"/>
        <p:guide pos="215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jurafsky:Downloads:sagihistoric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78923665791776"/>
          <c:y val="0.0555555555555555"/>
          <c:w val="0.596119422572178"/>
          <c:h val="0.8224693788276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Sheet1!$A$13</c:f>
              <c:strCache>
                <c:ptCount val="1"/>
                <c:pt idx="0">
                  <c:v>&lt;1250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invertIfNegative val="0"/>
          <c:cat>
            <c:strRef>
              <c:f>Sheet1!$B$12:$D$12</c:f>
              <c:strCache>
                <c:ptCount val="3"/>
                <c:pt idx="0">
                  <c:v>dog</c:v>
                </c:pt>
                <c:pt idx="1">
                  <c:v>deer</c:v>
                </c:pt>
                <c:pt idx="2">
                  <c:v>hound</c:v>
                </c:pt>
              </c:strCache>
            </c:strRef>
          </c:cat>
          <c:val>
            <c:numRef>
              <c:f>Sheet1!$B$13:$D$13</c:f>
              <c:numCache>
                <c:formatCode>General</c:formatCode>
                <c:ptCount val="3"/>
                <c:pt idx="1">
                  <c:v>38.7</c:v>
                </c:pt>
              </c:numCache>
            </c:numRef>
          </c:val>
        </c:ser>
        <c:ser>
          <c:idx val="1"/>
          <c:order val="1"/>
          <c:tx>
            <c:strRef>
              <c:f>Sheet1!$A$14</c:f>
              <c:strCache>
                <c:ptCount val="1"/>
                <c:pt idx="0">
                  <c:v>Middle 1350-1500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cat>
            <c:strRef>
              <c:f>Sheet1!$B$12:$D$12</c:f>
              <c:strCache>
                <c:ptCount val="3"/>
                <c:pt idx="0">
                  <c:v>dog</c:v>
                </c:pt>
                <c:pt idx="1">
                  <c:v>deer</c:v>
                </c:pt>
                <c:pt idx="2">
                  <c:v>hound</c:v>
                </c:pt>
              </c:strCache>
            </c:strRef>
          </c:cat>
          <c:val>
            <c:numRef>
              <c:f>Sheet1!$B$14:$D$14</c:f>
              <c:numCache>
                <c:formatCode>General</c:formatCode>
                <c:ptCount val="3"/>
                <c:pt idx="0">
                  <c:v>12.8</c:v>
                </c:pt>
                <c:pt idx="1">
                  <c:v>20.6</c:v>
                </c:pt>
                <c:pt idx="2">
                  <c:v>22.8</c:v>
                </c:pt>
              </c:numCache>
            </c:numRef>
          </c:val>
        </c:ser>
        <c:ser>
          <c:idx val="2"/>
          <c:order val="2"/>
          <c:tx>
            <c:strRef>
              <c:f>Sheet1!$A$15</c:f>
              <c:strCache>
                <c:ptCount val="1"/>
                <c:pt idx="0">
                  <c:v>Modern 1500-1710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Sheet1!$B$12:$D$12</c:f>
              <c:strCache>
                <c:ptCount val="3"/>
                <c:pt idx="0">
                  <c:v>dog</c:v>
                </c:pt>
                <c:pt idx="1">
                  <c:v>deer</c:v>
                </c:pt>
                <c:pt idx="2">
                  <c:v>hound</c:v>
                </c:pt>
              </c:strCache>
            </c:strRef>
          </c:cat>
          <c:val>
            <c:numRef>
              <c:f>Sheet1!$B$15:$D$15</c:f>
              <c:numCache>
                <c:formatCode>General</c:formatCode>
                <c:ptCount val="3"/>
                <c:pt idx="0">
                  <c:v>24.7</c:v>
                </c:pt>
                <c:pt idx="1">
                  <c:v>20.5</c:v>
                </c:pt>
                <c:pt idx="2">
                  <c:v>16.5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2126814104"/>
        <c:axId val="-2126811224"/>
      </c:barChart>
      <c:catAx>
        <c:axId val="-2126814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126811224"/>
        <c:crosses val="autoZero"/>
        <c:auto val="1"/>
        <c:lblAlgn val="ctr"/>
        <c:lblOffset val="100"/>
        <c:noMultiLvlLbl val="0"/>
      </c:catAx>
      <c:valAx>
        <c:axId val="-212681122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600"/>
                  <a:t>Semantic</a:t>
                </a:r>
                <a:r>
                  <a:rPr lang="en-US" sz="1600" baseline="0"/>
                  <a:t> Broadening</a:t>
                </a:r>
                <a:endParaRPr lang="en-US" sz="16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126814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16709755030621"/>
          <c:y val="0.110535141440653"/>
          <c:w val="0.272179133858268"/>
          <c:h val="0.278929352580927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Relationship Id="rId2" Type="http://schemas.openxmlformats.org/officeDocument/2006/relationships/image" Target="../media/image18.emf"/><Relationship Id="rId3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Relationship Id="rId2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Relationship Id="rId2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7" Type="http://schemas.openxmlformats.org/officeDocument/2006/relationships/image" Target="../media/image36.emf"/><Relationship Id="rId8" Type="http://schemas.openxmlformats.org/officeDocument/2006/relationships/image" Target="../media/image37.emf"/><Relationship Id="rId1" Type="http://schemas.openxmlformats.org/officeDocument/2006/relationships/image" Target="../media/image29.emf"/><Relationship Id="rId2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1" Type="http://schemas.openxmlformats.org/officeDocument/2006/relationships/image" Target="../media/image7.emf"/><Relationship Id="rId2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1" Type="http://schemas.openxmlformats.org/officeDocument/2006/relationships/image" Target="../media/image13.png"/><Relationship Id="rId2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8263" y="0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26513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ahoma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8263" y="8926513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</a:defRPr>
            </a:lvl1pPr>
          </a:lstStyle>
          <a:p>
            <a:fld id="{8A029216-D615-3945-A1F3-D96FC886DA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7263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8263" y="0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3150" y="7048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0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464050"/>
            <a:ext cx="5019675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26513"/>
            <a:ext cx="29670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8263" y="8926513"/>
            <a:ext cx="29670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B9031F-EB71-7642-8F3C-6FDC1408CB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273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915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D1FF1-6918-3748-995C-0E279CB7D72E}" type="slidenum">
              <a:rPr lang="en-US"/>
              <a:pPr/>
              <a:t>44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077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47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829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E85AD2-0232-AA4F-9B6D-46957FD49A43}" type="slidenum">
              <a:rPr lang="en-US"/>
              <a:pPr/>
              <a:t>48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14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D408EE-8737-D141-9FE5-8DAEE476D1D6}" type="slidenum">
              <a:rPr lang="en-US"/>
              <a:pPr/>
              <a:t>3</a:t>
            </a:fld>
            <a:endParaRPr lang="en-US"/>
          </a:p>
        </p:txBody>
      </p:sp>
      <p:sp>
        <p:nvSpPr>
          <p:cNvPr id="1440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073150" y="704850"/>
            <a:ext cx="4699000" cy="3524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0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530" y="4463296"/>
            <a:ext cx="5476240" cy="42283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388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3150" y="704850"/>
            <a:ext cx="4699000" cy="3524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031F-EB71-7642-8F3C-6FDC1408CB9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627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18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746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A096E-88F7-E74A-8F4C-E0212635BD33}" type="slidenum">
              <a:rPr lang="en-US"/>
              <a:pPr/>
              <a:t>20</a:t>
            </a:fld>
            <a:endParaRPr lang="en-US"/>
          </a:p>
        </p:txBody>
      </p:sp>
      <p:sp>
        <p:nvSpPr>
          <p:cNvPr id="15134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073150" y="704850"/>
            <a:ext cx="4699000" cy="3524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3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530" y="4463296"/>
            <a:ext cx="5476240" cy="42283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29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7A096E-88F7-E74A-8F4C-E0212635BD33}" type="slidenum">
              <a:rPr lang="en-US"/>
              <a:pPr/>
              <a:t>21</a:t>
            </a:fld>
            <a:endParaRPr lang="en-US"/>
          </a:p>
        </p:txBody>
      </p:sp>
      <p:sp>
        <p:nvSpPr>
          <p:cNvPr id="15134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073150" y="704850"/>
            <a:ext cx="4699000" cy="3524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3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530" y="4463296"/>
            <a:ext cx="5476240" cy="42283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3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30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49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ABE09E-F152-7744-8C90-5FE0EE9195EA}" type="slidenum">
              <a:rPr lang="en-US" smtClean="0"/>
              <a:pPr/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96504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E69DF897-5E92-F241-9A21-E64EA536231D}" type="slidenum">
              <a:rPr lang="en-US" sz="1200"/>
              <a:pPr eaLnBrk="1" hangingPunct="1"/>
              <a:t>40</a:t>
            </a:fld>
            <a:endParaRPr 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704850"/>
            <a:ext cx="4699000" cy="352425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458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447800" cy="6856413"/>
          </a:xfrm>
          <a:prstGeom prst="rect">
            <a:avLst/>
          </a:prstGeom>
          <a:gradFill rotWithShape="0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447800"/>
            <a:ext cx="9142413" cy="17526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647172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4717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w Cen MT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7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688" y="249238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98625"/>
            <a:ext cx="7772400" cy="4835525"/>
          </a:xfrm>
        </p:spPr>
        <p:txBody>
          <a:bodyPr/>
          <a:lstStyle>
            <a:lvl1pPr>
              <a:defRPr b="0">
                <a:latin typeface="Tw Cen MT" pitchFamily="34" charset="0"/>
              </a:defRPr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85805860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688" y="249238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98625"/>
            <a:ext cx="3810000" cy="4835525"/>
          </a:xfrm>
        </p:spPr>
        <p:txBody>
          <a:bodyPr/>
          <a:lstStyle>
            <a:lvl1pPr>
              <a:defRPr b="0">
                <a:latin typeface="Tw Cen MT" pitchFamily="34" charset="0"/>
              </a:defRPr>
            </a:lvl1pPr>
            <a:lvl2pPr>
              <a:defRPr b="0">
                <a:latin typeface="Tw Cen MT" pitchFamily="34" charset="0"/>
              </a:defRPr>
            </a:lvl2pPr>
            <a:lvl3pPr>
              <a:defRPr b="0">
                <a:latin typeface="Tw Cen MT" pitchFamily="34" charset="0"/>
              </a:defRPr>
            </a:lvl3pPr>
            <a:lvl4pPr>
              <a:defRPr b="0">
                <a:latin typeface="Tw Cen MT" pitchFamily="34" charset="0"/>
              </a:defRPr>
            </a:lvl4pPr>
            <a:lvl5pPr>
              <a:defRPr b="0">
                <a:latin typeface="Tw Cen M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98625"/>
            <a:ext cx="3810000" cy="4835525"/>
          </a:xfrm>
        </p:spPr>
        <p:txBody>
          <a:bodyPr/>
          <a:lstStyle>
            <a:lvl1pPr>
              <a:defRPr b="0">
                <a:latin typeface="Tw Cen MT" pitchFamily="34" charset="0"/>
              </a:defRPr>
            </a:lvl1pPr>
            <a:lvl2pPr>
              <a:defRPr b="0">
                <a:latin typeface="Tw Cen MT" pitchFamily="34" charset="0"/>
              </a:defRPr>
            </a:lvl2pPr>
            <a:lvl3pPr>
              <a:defRPr b="0">
                <a:latin typeface="Tw Cen MT" pitchFamily="34" charset="0"/>
              </a:defRPr>
            </a:lvl3pPr>
            <a:lvl4pPr>
              <a:defRPr b="0">
                <a:latin typeface="Tw Cen MT" pitchFamily="34" charset="0"/>
              </a:defRPr>
            </a:lvl4pPr>
            <a:lvl5pPr>
              <a:defRPr b="0">
                <a:latin typeface="Tw Cen M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9532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67163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311400"/>
            <a:ext cx="4040188" cy="3962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7" y="167163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7" y="2311400"/>
            <a:ext cx="4041775" cy="3962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248400" y="6273800"/>
            <a:ext cx="1981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819400" y="62738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04800" y="6273800"/>
            <a:ext cx="1981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31C68C3-6089-F349-9232-42643877B0C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371600" y="508000"/>
            <a:ext cx="74676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275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752601"/>
            <a:ext cx="7772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4076701"/>
            <a:ext cx="7772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0" y="6273800"/>
            <a:ext cx="1981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2743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04800" y="6273800"/>
            <a:ext cx="1981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43D734-B240-FB4D-AF6E-6869FD66910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371600" y="508000"/>
            <a:ext cx="74676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30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0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526565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98625"/>
            <a:ext cx="3810000" cy="4835525"/>
          </a:xfrm>
        </p:spPr>
        <p:txBody>
          <a:bodyPr/>
          <a:lstStyle>
            <a:lvl1pPr>
              <a:defRPr sz="2800" b="0">
                <a:latin typeface="Tw Cen MT" pitchFamily="34" charset="0"/>
              </a:defRPr>
            </a:lvl1pPr>
            <a:lvl2pPr>
              <a:defRPr sz="2400" b="0">
                <a:latin typeface="Tw Cen MT" pitchFamily="34" charset="0"/>
              </a:defRPr>
            </a:lvl2pPr>
            <a:lvl3pPr>
              <a:defRPr sz="2000" b="0">
                <a:latin typeface="Tw Cen MT" pitchFamily="34" charset="0"/>
              </a:defRPr>
            </a:lvl3pPr>
            <a:lvl4pPr>
              <a:defRPr sz="1800" b="0">
                <a:latin typeface="Tw Cen MT" pitchFamily="34" charset="0"/>
              </a:defRPr>
            </a:lvl4pPr>
            <a:lvl5pPr>
              <a:defRPr sz="1800" b="0">
                <a:latin typeface="Tw Cen MT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98625"/>
            <a:ext cx="3810000" cy="4835525"/>
          </a:xfrm>
        </p:spPr>
        <p:txBody>
          <a:bodyPr/>
          <a:lstStyle>
            <a:lvl1pPr>
              <a:defRPr sz="2800" b="0">
                <a:latin typeface="Tw Cen MT" pitchFamily="34" charset="0"/>
              </a:defRPr>
            </a:lvl1pPr>
            <a:lvl2pPr>
              <a:defRPr sz="2400" b="0">
                <a:latin typeface="Tw Cen MT" pitchFamily="34" charset="0"/>
              </a:defRPr>
            </a:lvl2pPr>
            <a:lvl3pPr>
              <a:defRPr sz="2000" b="0">
                <a:latin typeface="Tw Cen MT" pitchFamily="34" charset="0"/>
              </a:defRPr>
            </a:lvl3pPr>
            <a:lvl4pPr>
              <a:defRPr sz="1800" b="0">
                <a:latin typeface="Tw Cen MT" pitchFamily="34" charset="0"/>
              </a:defRPr>
            </a:lvl4pPr>
            <a:lvl5pPr>
              <a:defRPr sz="1800" b="0">
                <a:latin typeface="Tw Cen MT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41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Tw Cen M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Tw Cen MT" pitchFamily="34" charset="0"/>
              </a:defRPr>
            </a:lvl1pPr>
            <a:lvl2pPr>
              <a:defRPr sz="2000">
                <a:latin typeface="Tw Cen MT" pitchFamily="34" charset="0"/>
              </a:defRPr>
            </a:lvl2pPr>
            <a:lvl3pPr>
              <a:defRPr sz="1800">
                <a:latin typeface="Tw Cen MT" pitchFamily="34" charset="0"/>
              </a:defRPr>
            </a:lvl3pPr>
            <a:lvl4pPr>
              <a:defRPr sz="1600">
                <a:latin typeface="Tw Cen MT" pitchFamily="34" charset="0"/>
              </a:defRPr>
            </a:lvl4pPr>
            <a:lvl5pPr>
              <a:defRPr sz="1600">
                <a:latin typeface="Tw Cen MT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Tw Cen M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Tw Cen MT" pitchFamily="34" charset="0"/>
              </a:defRPr>
            </a:lvl1pPr>
            <a:lvl2pPr>
              <a:defRPr sz="2000">
                <a:latin typeface="Tw Cen MT" pitchFamily="34" charset="0"/>
              </a:defRPr>
            </a:lvl2pPr>
            <a:lvl3pPr>
              <a:defRPr sz="1800">
                <a:latin typeface="Tw Cen MT" pitchFamily="34" charset="0"/>
              </a:defRPr>
            </a:lvl3pPr>
            <a:lvl4pPr>
              <a:defRPr sz="1600">
                <a:latin typeface="Tw Cen MT" pitchFamily="34" charset="0"/>
              </a:defRPr>
            </a:lvl4pPr>
            <a:lvl5pPr>
              <a:defRPr sz="1600">
                <a:latin typeface="Tw Cen MT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23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44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338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ounded Rectangle 4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0">
                <a:latin typeface="Tw Cen MT" pitchFamily="34" charset="0"/>
              </a:defRPr>
            </a:lvl1pPr>
            <a:lvl2pPr>
              <a:defRPr sz="2800" b="0">
                <a:latin typeface="Tw Cen MT" pitchFamily="34" charset="0"/>
              </a:defRPr>
            </a:lvl2pPr>
            <a:lvl3pPr>
              <a:defRPr sz="2400" b="0">
                <a:latin typeface="Tw Cen MT" pitchFamily="34" charset="0"/>
              </a:defRPr>
            </a:lvl3pPr>
            <a:lvl4pPr>
              <a:defRPr sz="2000" b="0">
                <a:latin typeface="Tw Cen MT" pitchFamily="34" charset="0"/>
              </a:defRPr>
            </a:lvl4pPr>
            <a:lvl5pPr>
              <a:defRPr sz="2000" b="0">
                <a:latin typeface="Tw Cen MT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6482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639679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685800" cy="6858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CC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72344"/>
            <a:ext cx="4724400" cy="15240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64614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shade val="63137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3137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685800" y="0"/>
            <a:ext cx="8469312" cy="76470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CCCC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eaLnBrk="1" hangingPunct="1">
              <a:defRPr/>
            </a:pPr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64615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27384"/>
            <a:ext cx="8469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64615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68761"/>
            <a:ext cx="7772400" cy="526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02" r:id="rId12"/>
    <p:sldLayoutId id="2147483709" r:id="rId1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w Cen MT Condensed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w Cen MT Condensed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w Cen MT Condensed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w Cen MT Condensed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w Cen MT Condensed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kumimoji="1" sz="28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kumimoji="1"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2.xlsx"/><Relationship Id="rId4" Type="http://schemas.openxmlformats.org/officeDocument/2006/relationships/image" Target="../media/image3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3.xlsx"/><Relationship Id="rId4" Type="http://schemas.openxmlformats.org/officeDocument/2006/relationships/image" Target="../media/image3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4.xlsx"/><Relationship Id="rId4" Type="http://schemas.openxmlformats.org/officeDocument/2006/relationships/image" Target="../media/image3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5.xlsx"/><Relationship Id="rId4" Type="http://schemas.openxmlformats.org/officeDocument/2006/relationships/image" Target="../media/image4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package" Target="../embeddings/Microsoft_Excel_Sheet6.xlsx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6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emf"/><Relationship Id="rId12" Type="http://schemas.openxmlformats.org/officeDocument/2006/relationships/oleObject" Target="../embeddings/oleObject6.bin"/><Relationship Id="rId13" Type="http://schemas.openxmlformats.org/officeDocument/2006/relationships/image" Target="../media/image11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2.tiff"/><Relationship Id="rId4" Type="http://schemas.openxmlformats.org/officeDocument/2006/relationships/oleObject" Target="../embeddings/oleObject2.bin"/><Relationship Id="rId5" Type="http://schemas.openxmlformats.org/officeDocument/2006/relationships/image" Target="../media/image7.e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8.emf"/><Relationship Id="rId8" Type="http://schemas.openxmlformats.org/officeDocument/2006/relationships/oleObject" Target="../embeddings/oleObject4.bin"/><Relationship Id="rId9" Type="http://schemas.openxmlformats.org/officeDocument/2006/relationships/image" Target="../media/image9.emf"/><Relationship Id="rId10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9.bin"/><Relationship Id="rId12" Type="http://schemas.openxmlformats.org/officeDocument/2006/relationships/image" Target="../media/image16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Relationship Id="rId3" Type="http://schemas.openxmlformats.org/officeDocument/2006/relationships/package" Target="../embeddings/Microsoft_Excel_Sheet7.xlsx"/><Relationship Id="rId4" Type="http://schemas.openxmlformats.org/officeDocument/2006/relationships/image" Target="../media/image13.png"/><Relationship Id="rId5" Type="http://schemas.openxmlformats.org/officeDocument/2006/relationships/package" Target="../embeddings/Microsoft_Excel_Sheet8.xlsx"/><Relationship Id="rId6" Type="http://schemas.openxmlformats.org/officeDocument/2006/relationships/image" Target="../media/image14.emf"/><Relationship Id="rId7" Type="http://schemas.openxmlformats.org/officeDocument/2006/relationships/oleObject" Target="../embeddings/oleObject7.bin"/><Relationship Id="rId8" Type="http://schemas.openxmlformats.org/officeDocument/2006/relationships/image" Target="../media/image7.emf"/><Relationship Id="rId9" Type="http://schemas.openxmlformats.org/officeDocument/2006/relationships/oleObject" Target="../embeddings/oleObject8.bin"/><Relationship Id="rId10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17.emf"/><Relationship Id="rId5" Type="http://schemas.openxmlformats.org/officeDocument/2006/relationships/package" Target="../embeddings/Microsoft_Excel_Sheet9.xlsx"/><Relationship Id="rId6" Type="http://schemas.openxmlformats.org/officeDocument/2006/relationships/image" Target="../media/image18.emf"/><Relationship Id="rId7" Type="http://schemas.openxmlformats.org/officeDocument/2006/relationships/package" Target="../embeddings/Microsoft_Excel_Sheet10.xlsx"/><Relationship Id="rId8" Type="http://schemas.openxmlformats.org/officeDocument/2006/relationships/image" Target="../media/image19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0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11.xlsx"/><Relationship Id="rId4" Type="http://schemas.openxmlformats.org/officeDocument/2006/relationships/image" Target="../media/image21.emf"/><Relationship Id="rId5" Type="http://schemas.openxmlformats.org/officeDocument/2006/relationships/package" Target="../embeddings/Microsoft_Excel_Sheet12.xlsx"/><Relationship Id="rId6" Type="http://schemas.openxmlformats.org/officeDocument/2006/relationships/image" Target="../media/image22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13.xlsx"/><Relationship Id="rId4" Type="http://schemas.openxmlformats.org/officeDocument/2006/relationships/image" Target="../media/image23.emf"/><Relationship Id="rId5" Type="http://schemas.openxmlformats.org/officeDocument/2006/relationships/package" Target="../embeddings/Microsoft_Excel_Sheet14.xlsx"/><Relationship Id="rId6" Type="http://schemas.openxmlformats.org/officeDocument/2006/relationships/image" Target="../media/image24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3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11.bin"/><Relationship Id="rId5" Type="http://schemas.openxmlformats.org/officeDocument/2006/relationships/image" Target="../media/image29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20" Type="http://schemas.openxmlformats.org/officeDocument/2006/relationships/image" Target="../media/image37.emf"/><Relationship Id="rId21" Type="http://schemas.openxmlformats.org/officeDocument/2006/relationships/image" Target="../media/image39.png"/><Relationship Id="rId22" Type="http://schemas.openxmlformats.org/officeDocument/2006/relationships/image" Target="../media/image40.png"/><Relationship Id="rId23" Type="http://schemas.openxmlformats.org/officeDocument/2006/relationships/image" Target="../media/image41.png"/><Relationship Id="rId10" Type="http://schemas.openxmlformats.org/officeDocument/2006/relationships/oleObject" Target="../embeddings/oleObject16.bin"/><Relationship Id="rId11" Type="http://schemas.openxmlformats.org/officeDocument/2006/relationships/image" Target="../media/image33.emf"/><Relationship Id="rId12" Type="http://schemas.openxmlformats.org/officeDocument/2006/relationships/oleObject" Target="../embeddings/oleObject17.bin"/><Relationship Id="rId13" Type="http://schemas.openxmlformats.org/officeDocument/2006/relationships/oleObject" Target="../embeddings/oleObject18.bin"/><Relationship Id="rId14" Type="http://schemas.openxmlformats.org/officeDocument/2006/relationships/image" Target="../media/image34.emf"/><Relationship Id="rId15" Type="http://schemas.openxmlformats.org/officeDocument/2006/relationships/oleObject" Target="../embeddings/oleObject19.bin"/><Relationship Id="rId16" Type="http://schemas.openxmlformats.org/officeDocument/2006/relationships/image" Target="../media/image35.emf"/><Relationship Id="rId17" Type="http://schemas.openxmlformats.org/officeDocument/2006/relationships/oleObject" Target="../embeddings/oleObject20.bin"/><Relationship Id="rId18" Type="http://schemas.openxmlformats.org/officeDocument/2006/relationships/image" Target="../media/image36.emf"/><Relationship Id="rId19" Type="http://schemas.openxmlformats.org/officeDocument/2006/relationships/oleObject" Target="../embeddings/oleObject21.bin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2.bin"/><Relationship Id="rId4" Type="http://schemas.openxmlformats.org/officeDocument/2006/relationships/image" Target="../media/image29.emf"/><Relationship Id="rId5" Type="http://schemas.openxmlformats.org/officeDocument/2006/relationships/oleObject" Target="../embeddings/oleObject13.bin"/><Relationship Id="rId6" Type="http://schemas.openxmlformats.org/officeDocument/2006/relationships/image" Target="../media/image31.emf"/><Relationship Id="rId7" Type="http://schemas.openxmlformats.org/officeDocument/2006/relationships/oleObject" Target="../embeddings/oleObject14.bin"/><Relationship Id="rId8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4" Type="http://schemas.openxmlformats.org/officeDocument/2006/relationships/image" Target="../media/image44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Sheet1.xlsx"/><Relationship Id="rId4" Type="http://schemas.openxmlformats.org/officeDocument/2006/relationships/image" Target="../media/image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Slides from Dan </a:t>
            </a:r>
            <a:r>
              <a:rPr lang="en-US" dirty="0" err="1" smtClean="0"/>
              <a:t>Jurafski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5180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Term-document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Two documents are similar if their vectors are similar</a:t>
            </a:r>
            <a:endParaRPr lang="en-US" sz="2400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257800" y="3225800"/>
            <a:ext cx="440826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400800" y="3225800"/>
            <a:ext cx="440826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895598"/>
              </p:ext>
            </p:extLst>
          </p:nvPr>
        </p:nvGraphicFramePr>
        <p:xfrm>
          <a:off x="152401" y="2717801"/>
          <a:ext cx="6662737" cy="232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" name="Worksheet" r:id="rId3" imgW="6121400" imgH="1600200" progId="Excel.Sheet.12">
                  <p:embed/>
                </p:oleObj>
              </mc:Choice>
              <mc:Fallback>
                <p:oleObj name="Worksheet" r:id="rId3" imgW="6121400" imgH="160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1" y="2717801"/>
                        <a:ext cx="6662737" cy="2326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82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words in a term-document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Each word is </a:t>
            </a:r>
            <a:r>
              <a:rPr lang="en-US" sz="2800" dirty="0"/>
              <a:t>a count vector in </a:t>
            </a:r>
            <a:r>
              <a:rPr lang="en-US" sz="2800" dirty="0" smtClean="0">
                <a:latin typeface="Lucida Sans Unicode" charset="0"/>
                <a:ea typeface="Lucida Sans Unicode" charset="0"/>
                <a:cs typeface="Lucida Sans Unicode" charset="0"/>
              </a:rPr>
              <a:t>ℕ</a:t>
            </a:r>
            <a:r>
              <a:rPr lang="en-US" sz="2800" baseline="30000" dirty="0" smtClean="0"/>
              <a:t>D</a:t>
            </a:r>
            <a:r>
              <a:rPr lang="en-US" sz="2800" dirty="0" smtClean="0"/>
              <a:t>: </a:t>
            </a:r>
            <a:r>
              <a:rPr lang="en-US" sz="2800" dirty="0"/>
              <a:t>a </a:t>
            </a:r>
            <a:r>
              <a:rPr lang="en-US" sz="2800" dirty="0" smtClean="0"/>
              <a:t>row below </a:t>
            </a:r>
            <a:endParaRPr lang="en-US" sz="2800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rot="16200000">
            <a:off x="4183758" y="1861443"/>
            <a:ext cx="395485" cy="4953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895600" y="1964948"/>
            <a:ext cx="1828800" cy="50380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895598"/>
              </p:ext>
            </p:extLst>
          </p:nvPr>
        </p:nvGraphicFramePr>
        <p:xfrm>
          <a:off x="152401" y="2717801"/>
          <a:ext cx="6662737" cy="232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" name="Worksheet" r:id="rId3" imgW="6121400" imgH="1600200" progId="Excel.Sheet.12">
                  <p:embed/>
                </p:oleObj>
              </mc:Choice>
              <mc:Fallback>
                <p:oleObj name="Worksheet" r:id="rId3" imgW="6121400" imgH="160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1" y="2717801"/>
                        <a:ext cx="6662737" cy="2326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191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words in a term-document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Two </a:t>
            </a:r>
            <a:r>
              <a:rPr lang="en-US" sz="2800" b="1" dirty="0" smtClean="0"/>
              <a:t>words</a:t>
            </a:r>
            <a:r>
              <a:rPr lang="en-US" sz="2800" dirty="0" smtClean="0"/>
              <a:t> are </a:t>
            </a:r>
            <a:r>
              <a:rPr lang="en-US" sz="2800" dirty="0"/>
              <a:t>similar if their vectors are similar</a:t>
            </a:r>
            <a:endParaRPr lang="en-US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240206"/>
              </p:ext>
            </p:extLst>
          </p:nvPr>
        </p:nvGraphicFramePr>
        <p:xfrm>
          <a:off x="152401" y="2717801"/>
          <a:ext cx="6662737" cy="232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6" name="Worksheet" r:id="rId3" imgW="6121400" imgH="1600200" progId="Excel.Sheet.12">
                  <p:embed/>
                </p:oleObj>
              </mc:Choice>
              <mc:Fallback>
                <p:oleObj name="Worksheet" r:id="rId3" imgW="6121400" imgH="160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1" y="2717801"/>
                        <a:ext cx="6662737" cy="2326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 rot="16200000">
            <a:off x="4303839" y="2397319"/>
            <a:ext cx="406400" cy="4876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 rot="16200000">
            <a:off x="4292602" y="1904999"/>
            <a:ext cx="406397" cy="4876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248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5017959" y="3530600"/>
            <a:ext cx="609600" cy="812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618159" y="3530600"/>
            <a:ext cx="609600" cy="812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417759" y="4343400"/>
            <a:ext cx="1371600" cy="812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932359" y="4343400"/>
            <a:ext cx="609600" cy="812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Term-context matrix for word similarity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01800"/>
            <a:ext cx="8534400" cy="4445000"/>
          </a:xfrm>
        </p:spPr>
        <p:txBody>
          <a:bodyPr/>
          <a:lstStyle/>
          <a:p>
            <a:r>
              <a:rPr lang="en-US" sz="2800" dirty="0"/>
              <a:t>Two </a:t>
            </a:r>
            <a:r>
              <a:rPr lang="en-US" sz="2800" b="1" dirty="0" smtClean="0"/>
              <a:t>words</a:t>
            </a:r>
            <a:r>
              <a:rPr lang="en-US" sz="2800" dirty="0" smtClean="0"/>
              <a:t> are </a:t>
            </a:r>
            <a:r>
              <a:rPr lang="en-US" sz="2800" dirty="0"/>
              <a:t>similar </a:t>
            </a:r>
            <a:r>
              <a:rPr lang="en-US" sz="2800" dirty="0" smtClean="0"/>
              <a:t>in meaning if </a:t>
            </a:r>
            <a:r>
              <a:rPr lang="en-US" sz="2800" dirty="0"/>
              <a:t>their </a:t>
            </a:r>
            <a:r>
              <a:rPr lang="en-US" sz="2800" dirty="0" smtClean="0"/>
              <a:t>context vectors </a:t>
            </a:r>
            <a:r>
              <a:rPr lang="en-US" sz="2800" dirty="0"/>
              <a:t>are similar</a:t>
            </a:r>
            <a:endParaRPr lang="en-US" dirty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6200000">
            <a:off x="5073649" y="1187450"/>
            <a:ext cx="406400" cy="59055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 rot="16200000">
            <a:off x="5062412" y="781050"/>
            <a:ext cx="406397" cy="59055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898579"/>
              </p:ext>
            </p:extLst>
          </p:nvPr>
        </p:nvGraphicFramePr>
        <p:xfrm>
          <a:off x="64959" y="3022600"/>
          <a:ext cx="7987884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9" name="Worksheet" r:id="rId3" imgW="7734300" imgH="4648200" progId="Excel.Sheet.12">
                  <p:embed/>
                </p:oleObj>
              </mc:Choice>
              <mc:Fallback>
                <p:oleObj name="Worksheet" r:id="rId3" imgW="7734300" imgH="4648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59" y="3022600"/>
                        <a:ext cx="7987884" cy="640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4695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8" grpId="0" animBg="1"/>
      <p:bldP spid="8" grpId="1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word-word or word-context matrix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90600" y="1600200"/>
                <a:ext cx="8001000" cy="4445000"/>
              </a:xfrm>
            </p:spPr>
            <p:txBody>
              <a:bodyPr/>
              <a:lstStyle/>
              <a:p>
                <a:r>
                  <a:rPr lang="en-US" sz="2800" dirty="0" smtClean="0"/>
                  <a:t>Instead of entire documents, use smaller contexts</a:t>
                </a:r>
              </a:p>
              <a:p>
                <a:pPr lvl="1"/>
                <a:r>
                  <a:rPr lang="en-US" sz="2400" dirty="0" smtClean="0"/>
                  <a:t>Paragraph</a:t>
                </a:r>
              </a:p>
              <a:p>
                <a:pPr lvl="1"/>
                <a:r>
                  <a:rPr lang="en-US" sz="2400" dirty="0" smtClean="0"/>
                  <a:t>Window of </a:t>
                </a:r>
                <a14:m>
                  <m:oMath xmlns:m="http://schemas.openxmlformats.org/officeDocument/2006/math" xmlns="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</m:oMath>
                </a14:m>
                <a:r>
                  <a:rPr lang="en-US" sz="2400" dirty="0" smtClean="0"/>
                  <a:t> 4 words</a:t>
                </a:r>
              </a:p>
              <a:p>
                <a:r>
                  <a:rPr lang="en-US" sz="2800" dirty="0" smtClean="0"/>
                  <a:t>A word is now defined by a vector over counts of context words</a:t>
                </a:r>
              </a:p>
              <a:p>
                <a:r>
                  <a:rPr lang="en-US" sz="2800" dirty="0" smtClean="0"/>
                  <a:t>Instead of each vector being of length D</a:t>
                </a:r>
              </a:p>
              <a:p>
                <a:r>
                  <a:rPr lang="en-US" sz="2800" dirty="0" smtClean="0"/>
                  <a:t>Each vector is now of length |V|</a:t>
                </a:r>
              </a:p>
              <a:p>
                <a:r>
                  <a:rPr lang="en-US" sz="2800" dirty="0" smtClean="0"/>
                  <a:t>The word-word matrix is |</a:t>
                </a:r>
                <a:r>
                  <a:rPr lang="en-US" sz="2800" dirty="0" err="1" smtClean="0"/>
                  <a:t>V|x|V</a:t>
                </a:r>
                <a:r>
                  <a:rPr lang="en-US" sz="2800" dirty="0" smtClean="0"/>
                  <a:t>|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90600" y="1200150"/>
                <a:ext cx="8001000" cy="3333750"/>
              </a:xfrm>
              <a:blipFill rotWithShape="0">
                <a:blip r:embed="rId3"/>
                <a:stretch>
                  <a:fillRect l="-1448" t="-1828" b="-2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27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5551359" y="4038600"/>
            <a:ext cx="609600" cy="812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151559" y="4038600"/>
            <a:ext cx="609600" cy="812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951159" y="4851400"/>
            <a:ext cx="1371600" cy="812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465759" y="4851400"/>
            <a:ext cx="609600" cy="812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 smtClean="0"/>
                  <a:t>Word-Word matrix</a:t>
                </a:r>
                <a:br>
                  <a:rPr lang="en-US" dirty="0" smtClean="0"/>
                </a:br>
                <a:r>
                  <a:rPr lang="en-US" dirty="0" smtClean="0"/>
                  <a:t>Sample </a:t>
                </a:r>
                <a:r>
                  <a:rPr lang="en-US" dirty="0"/>
                  <a:t>contexts </a:t>
                </a:r>
                <a14:m>
                  <m:oMath xmlns:m="http://schemas.openxmlformats.org/officeDocument/2006/math" xmlns="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</m:oMath>
                </a14:m>
                <a:r>
                  <a:rPr lang="en-US" dirty="0"/>
                  <a:t> 7 words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2041" t="-54545" b="-280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781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6200000">
            <a:off x="5607049" y="1695450"/>
            <a:ext cx="406400" cy="59055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 rot="16200000">
            <a:off x="5595812" y="1289050"/>
            <a:ext cx="406397" cy="59055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98488" y="3530600"/>
          <a:ext cx="7988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Worksheet" r:id="rId4" imgW="7734300" imgH="4648200" progId="Excel.Sheet.12">
                  <p:embed/>
                </p:oleObj>
              </mc:Choice>
              <mc:Fallback>
                <p:oleObj name="Worksheet" r:id="rId4" imgW="7734300" imgH="4648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8488" y="3530600"/>
                        <a:ext cx="7988300" cy="640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Content Placeholder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866901"/>
            <a:ext cx="8510954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7236" y="5765800"/>
            <a:ext cx="34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+mn-lt"/>
              </a:rPr>
              <a:t>…</a:t>
            </a:r>
            <a:endParaRPr lang="en-US" sz="1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19400" y="5839936"/>
            <a:ext cx="34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+mn-lt"/>
              </a:rPr>
              <a:t>…</a:t>
            </a:r>
            <a:endParaRPr lang="en-US" sz="1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128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8" grpId="0" animBg="1"/>
      <p:bldP spid="8" grpId="1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Word-word matrix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We showed only 4x6, but the real matrix is 50,000 x 50,000</a:t>
                </a:r>
              </a:p>
              <a:p>
                <a:pPr lvl="1"/>
                <a:r>
                  <a:rPr lang="en-US" dirty="0" smtClean="0"/>
                  <a:t>So it’s very </a:t>
                </a:r>
                <a:r>
                  <a:rPr lang="en-US" b="1" dirty="0" smtClean="0"/>
                  <a:t>sparse</a:t>
                </a:r>
              </a:p>
              <a:p>
                <a:pPr lvl="2"/>
                <a:r>
                  <a:rPr lang="en-US" dirty="0" smtClean="0"/>
                  <a:t>Most values are 0.</a:t>
                </a:r>
              </a:p>
              <a:p>
                <a:pPr lvl="1"/>
                <a:r>
                  <a:rPr lang="en-US" dirty="0" smtClean="0"/>
                  <a:t>That’s OK, since there are lots of efficient algorithms for sparse matrices.</a:t>
                </a:r>
              </a:p>
              <a:p>
                <a:r>
                  <a:rPr lang="en-US" dirty="0" smtClean="0"/>
                  <a:t>The size of windows depends on your goals</a:t>
                </a:r>
              </a:p>
              <a:p>
                <a:pPr lvl="1"/>
                <a:r>
                  <a:rPr lang="en-US" dirty="0" smtClean="0"/>
                  <a:t>The shorter the windows , the more </a:t>
                </a:r>
                <a:r>
                  <a:rPr lang="en-US" b="1" dirty="0" smtClean="0"/>
                  <a:t>syntactic</a:t>
                </a:r>
                <a:r>
                  <a:rPr lang="en-US" dirty="0" smtClean="0"/>
                  <a:t> the representation</a:t>
                </a:r>
              </a:p>
              <a:p>
                <a:pPr marL="800100" lvl="2" indent="0">
                  <a:buNone/>
                </a:pPr>
                <a14:m>
                  <m:oMath xmlns:m="http://schemas.openxmlformats.org/officeDocument/2006/math" xmlns="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1-3 very </a:t>
                </a:r>
                <a:r>
                  <a:rPr lang="en-US" dirty="0" err="1" smtClean="0"/>
                  <a:t>syntacticy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The longer the windows, the more </a:t>
                </a:r>
                <a:r>
                  <a:rPr lang="en-US" b="1" dirty="0" smtClean="0"/>
                  <a:t>semantic</a:t>
                </a:r>
                <a:r>
                  <a:rPr lang="en-US" dirty="0" smtClean="0"/>
                  <a:t> the representation</a:t>
                </a:r>
              </a:p>
              <a:p>
                <a:pPr marL="800100" lvl="2" indent="0">
                  <a:buNone/>
                </a:pPr>
                <a14:m>
                  <m:oMath xmlns:m="http://schemas.openxmlformats.org/officeDocument/2006/math" xmlns="">
                    <m:r>
                      <a:rPr lang="en-US" i="1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4-10 more </a:t>
                </a:r>
                <a:r>
                  <a:rPr lang="en-US" dirty="0" err="1" smtClean="0"/>
                  <a:t>semanticy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00" t="-1463" b="-6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898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08000"/>
            <a:ext cx="7467600" cy="482600"/>
          </a:xfrm>
        </p:spPr>
        <p:txBody>
          <a:bodyPr/>
          <a:lstStyle/>
          <a:p>
            <a:r>
              <a:rPr lang="en-US" dirty="0" smtClean="0"/>
              <a:t>2 kinds of co-occurrence between 2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03400"/>
            <a:ext cx="8839200" cy="4927600"/>
          </a:xfrm>
        </p:spPr>
        <p:txBody>
          <a:bodyPr/>
          <a:lstStyle/>
          <a:p>
            <a:r>
              <a:rPr lang="en-US" sz="2800" dirty="0" smtClean="0"/>
              <a:t>First-order </a:t>
            </a:r>
            <a:r>
              <a:rPr lang="en-US" sz="2800" dirty="0"/>
              <a:t>co-occurrence </a:t>
            </a:r>
            <a:r>
              <a:rPr lang="en-US" sz="2800" dirty="0" smtClean="0"/>
              <a:t>(</a:t>
            </a:r>
            <a:r>
              <a:rPr lang="en-US" sz="2800" b="1" dirty="0" smtClean="0"/>
              <a:t>syntagmatic</a:t>
            </a:r>
            <a:r>
              <a:rPr lang="en-US" sz="2800" dirty="0" smtClean="0"/>
              <a:t> </a:t>
            </a:r>
            <a:r>
              <a:rPr lang="en-US" sz="2800" b="1" dirty="0" smtClean="0"/>
              <a:t>association</a:t>
            </a:r>
            <a:r>
              <a:rPr lang="en-US" sz="2800" dirty="0" smtClean="0"/>
              <a:t>):</a:t>
            </a:r>
          </a:p>
          <a:p>
            <a:pPr lvl="1"/>
            <a:r>
              <a:rPr lang="en-US" sz="2400" dirty="0" smtClean="0"/>
              <a:t>They are </a:t>
            </a:r>
            <a:r>
              <a:rPr lang="en-US" sz="2400" dirty="0"/>
              <a:t>typically nearby each other. </a:t>
            </a:r>
            <a:endParaRPr lang="en-US" sz="2400" dirty="0" smtClean="0"/>
          </a:p>
          <a:p>
            <a:pPr lvl="1"/>
            <a:r>
              <a:rPr lang="en-US" sz="2400" i="1" dirty="0" smtClean="0"/>
              <a:t>wrote </a:t>
            </a:r>
            <a:r>
              <a:rPr lang="en-US" sz="2400" dirty="0"/>
              <a:t>is a first-order associate of </a:t>
            </a:r>
            <a:r>
              <a:rPr lang="en-US" sz="2400" i="1" dirty="0"/>
              <a:t>book </a:t>
            </a:r>
            <a:r>
              <a:rPr lang="en-US" sz="2400" dirty="0"/>
              <a:t>or </a:t>
            </a:r>
            <a:r>
              <a:rPr lang="en-US" sz="2400" i="1" dirty="0"/>
              <a:t>poem</a:t>
            </a:r>
            <a:r>
              <a:rPr lang="en-US" sz="2400" dirty="0"/>
              <a:t>. </a:t>
            </a:r>
            <a:endParaRPr lang="en-US" sz="2400" dirty="0" smtClean="0"/>
          </a:p>
          <a:p>
            <a:r>
              <a:rPr lang="en-US" sz="2800" dirty="0" smtClean="0"/>
              <a:t>Second-order </a:t>
            </a:r>
            <a:r>
              <a:rPr lang="en-US" sz="2800" dirty="0"/>
              <a:t>co-occurrence </a:t>
            </a:r>
            <a:r>
              <a:rPr lang="en-US" sz="2800" dirty="0" smtClean="0"/>
              <a:t>(</a:t>
            </a:r>
            <a:r>
              <a:rPr lang="en-US" sz="2800" b="1" dirty="0" smtClean="0"/>
              <a:t>paradigmatic association</a:t>
            </a:r>
            <a:r>
              <a:rPr lang="en-US" sz="2800" dirty="0" smtClean="0"/>
              <a:t>): </a:t>
            </a:r>
          </a:p>
          <a:p>
            <a:pPr lvl="1"/>
            <a:r>
              <a:rPr lang="en-US" sz="2400" dirty="0" smtClean="0"/>
              <a:t>They have </a:t>
            </a:r>
            <a:r>
              <a:rPr lang="en-US" sz="2400" dirty="0"/>
              <a:t>similar neighbors. </a:t>
            </a:r>
            <a:endParaRPr lang="en-US" sz="2400" dirty="0" smtClean="0"/>
          </a:p>
          <a:p>
            <a:pPr lvl="1"/>
            <a:r>
              <a:rPr lang="en-US" sz="2400" i="1" dirty="0" smtClean="0"/>
              <a:t>wrote </a:t>
            </a:r>
            <a:r>
              <a:rPr lang="en-US" sz="2400" dirty="0"/>
              <a:t>is a second- order associate of words like </a:t>
            </a:r>
            <a:r>
              <a:rPr lang="en-US" sz="2400" i="1" dirty="0"/>
              <a:t>said </a:t>
            </a:r>
            <a:r>
              <a:rPr lang="en-US" sz="2400" dirty="0"/>
              <a:t>or </a:t>
            </a:r>
            <a:r>
              <a:rPr lang="en-US" sz="2400" i="1" dirty="0"/>
              <a:t>remarked</a:t>
            </a:r>
            <a:r>
              <a:rPr lang="en-US" sz="2400" dirty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623484" y="990600"/>
            <a:ext cx="3517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(</a:t>
            </a:r>
            <a:r>
              <a:rPr lang="en-US" sz="1800" dirty="0" err="1"/>
              <a:t>Schütze</a:t>
            </a:r>
            <a:r>
              <a:rPr lang="en-US" sz="1800" dirty="0"/>
              <a:t> and Pedersen, 1993</a:t>
            </a:r>
            <a:r>
              <a:rPr lang="en-US" sz="1800" dirty="0" smtClean="0"/>
              <a:t>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21492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3962400" y="-431800"/>
            <a:ext cx="4800600" cy="2540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0" y="2413000"/>
            <a:ext cx="5105400" cy="17272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Positive </a:t>
            </a:r>
            <a:r>
              <a:rPr lang="en-US" sz="3600" dirty="0" err="1" smtClean="0">
                <a:solidFill>
                  <a:srgbClr val="A4001D"/>
                </a:solidFill>
                <a:ea typeface="ＭＳ Ｐゴシック" charset="0"/>
                <a:cs typeface="Calibri"/>
              </a:rPr>
              <a:t>Pointwise</a:t>
            </a:r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 Mutual Information (PPMI)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34645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with raw counts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Raw word frequency is not a great measure of association between words</a:t>
            </a:r>
          </a:p>
          <a:p>
            <a:pPr lvl="1"/>
            <a:r>
              <a:rPr lang="en-US" dirty="0" smtClean="0"/>
              <a:t>It’s very skewed</a:t>
            </a:r>
          </a:p>
          <a:p>
            <a:pPr lvl="2"/>
            <a:r>
              <a:rPr lang="en-US" dirty="0" smtClean="0"/>
              <a:t>“the” and “of” are very frequent, but maybe not the most discriminative</a:t>
            </a:r>
          </a:p>
          <a:p>
            <a:r>
              <a:rPr lang="en-US" dirty="0" smtClean="0"/>
              <a:t>We’d rather have a measure that asks whether a context word is </a:t>
            </a:r>
            <a:r>
              <a:rPr lang="en-US" b="1" dirty="0" smtClean="0"/>
              <a:t>particularly informative </a:t>
            </a:r>
            <a:r>
              <a:rPr lang="en-US" dirty="0" smtClean="0"/>
              <a:t>about the target word.</a:t>
            </a:r>
          </a:p>
          <a:p>
            <a:pPr lvl="1"/>
            <a:r>
              <a:rPr lang="en-US" sz="2400" dirty="0" smtClean="0">
                <a:solidFill>
                  <a:srgbClr val="0000FF"/>
                </a:solidFill>
              </a:rPr>
              <a:t>Positive </a:t>
            </a:r>
            <a:r>
              <a:rPr lang="en-US" sz="2400" dirty="0" err="1" smtClean="0">
                <a:solidFill>
                  <a:srgbClr val="0000FF"/>
                </a:solidFill>
              </a:rPr>
              <a:t>Pointwise</a:t>
            </a:r>
            <a:r>
              <a:rPr lang="en-US" sz="2400" dirty="0" smtClean="0">
                <a:solidFill>
                  <a:srgbClr val="0000FF"/>
                </a:solidFill>
              </a:rPr>
              <a:t> Mutual Information (PPMI)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94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Why vector models of meaning?</a:t>
            </a:r>
            <a:br>
              <a:rPr lang="en-US" sz="3200" dirty="0" smtClean="0"/>
            </a:br>
            <a:r>
              <a:rPr lang="en-US" sz="3200" dirty="0" smtClean="0"/>
              <a:t>computing the similarity between words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“</a:t>
            </a:r>
            <a:r>
              <a:rPr lang="en-US" b="1" dirty="0">
                <a:solidFill>
                  <a:srgbClr val="0000FF"/>
                </a:solidFill>
              </a:rPr>
              <a:t>fast</a:t>
            </a:r>
            <a:r>
              <a:rPr lang="en-US" dirty="0"/>
              <a:t>” is similar to “</a:t>
            </a:r>
            <a:r>
              <a:rPr lang="en-US" b="1" dirty="0">
                <a:solidFill>
                  <a:srgbClr val="0000FF"/>
                </a:solidFill>
              </a:rPr>
              <a:t>rapid</a:t>
            </a:r>
            <a:r>
              <a:rPr lang="en-US" dirty="0"/>
              <a:t>”</a:t>
            </a:r>
          </a:p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b="1" dirty="0" smtClean="0">
                <a:solidFill>
                  <a:srgbClr val="0000FF"/>
                </a:solidFill>
              </a:rPr>
              <a:t>tall</a:t>
            </a:r>
            <a:r>
              <a:rPr lang="en-US" dirty="0" smtClean="0"/>
              <a:t>” is similar to “</a:t>
            </a:r>
            <a:r>
              <a:rPr lang="en-US" b="1" dirty="0" smtClean="0">
                <a:solidFill>
                  <a:srgbClr val="0000FF"/>
                </a:solidFill>
              </a:rPr>
              <a:t>height</a:t>
            </a:r>
            <a:r>
              <a:rPr lang="en-US" dirty="0" smtClean="0"/>
              <a:t>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Question answering:</a:t>
            </a:r>
          </a:p>
          <a:p>
            <a:pPr marL="0" indent="0">
              <a:buNone/>
            </a:pPr>
            <a:r>
              <a:rPr lang="en-US" i="1" dirty="0"/>
              <a:t>Q</a:t>
            </a:r>
            <a:r>
              <a:rPr lang="en-US" i="1" dirty="0" smtClean="0"/>
              <a:t>: “</a:t>
            </a:r>
            <a:r>
              <a:rPr lang="en-US" i="1" dirty="0"/>
              <a:t>How </a:t>
            </a:r>
            <a:r>
              <a:rPr lang="en-US" b="1" i="1" dirty="0">
                <a:solidFill>
                  <a:srgbClr val="0000FF"/>
                </a:solidFill>
              </a:rPr>
              <a:t>tall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/>
              <a:t>is Mt. Everest?”</a:t>
            </a:r>
            <a:br>
              <a:rPr lang="en-US" i="1" dirty="0"/>
            </a:br>
            <a:r>
              <a:rPr lang="en-US" i="1" dirty="0" smtClean="0"/>
              <a:t>Candidate A: “The </a:t>
            </a:r>
            <a:r>
              <a:rPr lang="en-US" i="1" dirty="0"/>
              <a:t>official </a:t>
            </a:r>
            <a:r>
              <a:rPr lang="en-US" b="1" i="1" dirty="0">
                <a:solidFill>
                  <a:srgbClr val="0000FF"/>
                </a:solidFill>
              </a:rPr>
              <a:t>height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/>
              <a:t>of Mount Everest is 29029 </a:t>
            </a:r>
            <a:r>
              <a:rPr lang="en-US" i="1" dirty="0" smtClean="0"/>
              <a:t>feet”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54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79400"/>
            <a:ext cx="7467600" cy="990600"/>
          </a:xfrm>
        </p:spPr>
        <p:txBody>
          <a:bodyPr/>
          <a:lstStyle/>
          <a:p>
            <a:r>
              <a:rPr lang="en-US" dirty="0" err="1"/>
              <a:t>Pointwise</a:t>
            </a:r>
            <a:r>
              <a:rPr lang="en-US" dirty="0"/>
              <a:t> Mutual Information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245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609600" y="1905000"/>
                <a:ext cx="7924800" cy="495300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 smtClean="0"/>
                  <a:t>Pointwise </a:t>
                </a:r>
                <a:r>
                  <a:rPr lang="en-US" b="1" dirty="0"/>
                  <a:t>mutual information</a:t>
                </a:r>
                <a:r>
                  <a:rPr lang="en-US" dirty="0"/>
                  <a:t>: </a:t>
                </a:r>
                <a:endParaRPr lang="en-US" dirty="0" smtClean="0"/>
              </a:p>
              <a:p>
                <a:pPr marL="457200" lvl="1" indent="0">
                  <a:buNone/>
                </a:pPr>
                <a:r>
                  <a:rPr lang="en-US" sz="1800" dirty="0" smtClean="0"/>
                  <a:t>Do events </a:t>
                </a:r>
                <a:r>
                  <a:rPr lang="en-US" sz="1800" dirty="0"/>
                  <a:t>x and y </a:t>
                </a:r>
                <a:r>
                  <a:rPr lang="en-US" sz="1800" dirty="0" smtClean="0"/>
                  <a:t>co-occur more than if they were independent?</a:t>
                </a:r>
              </a:p>
              <a:p>
                <a:pPr lvl="1"/>
                <a:endParaRPr lang="en-US" sz="1100" dirty="0"/>
              </a:p>
              <a:p>
                <a:endParaRPr lang="en-US" b="1" dirty="0" smtClean="0"/>
              </a:p>
              <a:p>
                <a:pPr marL="0" lvl="1" indent="0">
                  <a:buClr>
                    <a:srgbClr val="CC0000"/>
                  </a:buClr>
                  <a:buNone/>
                </a:pPr>
                <a:r>
                  <a:rPr lang="en-US" sz="2400" b="1" dirty="0" smtClean="0"/>
                  <a:t>PMI </a:t>
                </a:r>
                <a:r>
                  <a:rPr lang="en-US" sz="2400" b="1" dirty="0"/>
                  <a:t>between two words</a:t>
                </a:r>
                <a:r>
                  <a:rPr lang="en-US" sz="2400" dirty="0" smtClean="0"/>
                  <a:t>:  </a:t>
                </a:r>
                <a:r>
                  <a:rPr lang="en-US" sz="1600" dirty="0" smtClean="0">
                    <a:solidFill>
                      <a:schemeClr val="bg1">
                        <a:lumMod val="65000"/>
                      </a:schemeClr>
                    </a:solidFill>
                  </a:rPr>
                  <a:t>(</a:t>
                </a:r>
                <a:r>
                  <a:rPr lang="en-US" sz="1600" dirty="0">
                    <a:solidFill>
                      <a:schemeClr val="bg1">
                        <a:lumMod val="65000"/>
                      </a:schemeClr>
                    </a:solidFill>
                  </a:rPr>
                  <a:t>Church &amp; Hanks 1989</a:t>
                </a:r>
                <a:r>
                  <a:rPr lang="en-US" sz="1600" dirty="0" smtClean="0">
                    <a:solidFill>
                      <a:schemeClr val="bg1">
                        <a:lumMod val="65000"/>
                      </a:schemeClr>
                    </a:solidFill>
                  </a:rPr>
                  <a:t>)</a:t>
                </a:r>
                <a:endParaRPr lang="en-US" dirty="0"/>
              </a:p>
              <a:p>
                <a:pPr marL="457200" lvl="1" indent="0">
                  <a:buNone/>
                </a:pPr>
                <a:r>
                  <a:rPr lang="en-US" sz="1800" dirty="0"/>
                  <a:t> Do </a:t>
                </a:r>
                <a:r>
                  <a:rPr lang="en-US" sz="1800" dirty="0" smtClean="0"/>
                  <a:t>words x </a:t>
                </a:r>
                <a:r>
                  <a:rPr lang="en-US" sz="1800" dirty="0"/>
                  <a:t>and y co-occur more than if they were independent</a:t>
                </a:r>
                <a:r>
                  <a:rPr lang="en-US" sz="1800" dirty="0" smtClean="0"/>
                  <a:t>? </a:t>
                </a:r>
                <a:endParaRPr lang="en-US" sz="1800" dirty="0"/>
              </a:p>
              <a:p>
                <a:pPr>
                  <a:buFont typeface="Wingdings" pitchFamily="-65" charset="2"/>
                  <a:buNone/>
                </a:pPr>
                <a:endParaRPr lang="en-US" sz="2000" b="0" i="0" dirty="0" smtClean="0">
                  <a:latin typeface="Cambria Math" charset="0"/>
                </a:endParaRPr>
              </a:p>
              <a:p>
                <a:pPr>
                  <a:buFont typeface="Wingdings" pitchFamily="-65" charset="2"/>
                  <a:buNone/>
                </a:pPr>
                <a14:m>
                  <m:oMathPara xmlns:m="http://schemas.openxmlformats.org/officeDocument/2006/math" xmlns="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 b="0" i="0" smtClean="0">
                          <a:latin typeface="Cambria Math" charset="0"/>
                        </a:rPr>
                        <m:t>PMI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latin typeface="Cambria Math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b="0" i="0" smtClean="0">
                              <a:latin typeface="Cambria Math" charset="0"/>
                            </a:rPr>
                            <m:t>log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charset="0"/>
                            </a:rPr>
                            <m:t>2</m:t>
                          </m:r>
                        </m:sub>
                      </m:sSub>
                      <m:f>
                        <m:fPr>
                          <m:ctrlPr>
                            <a:rPr lang="en-US" sz="2000" b="0" i="1" smtClean="0">
                              <a:latin typeface="Cambria Math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latin typeface="Cambria Math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charset="0"/>
                            </a:rPr>
                            <m:t>)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𝑤𝑜𝑟𝑑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b="0" i="1" smtClean="0">
                              <a:latin typeface="Cambria Math" charset="0"/>
                            </a:rPr>
                            <m:t>𝑃</m:t>
                          </m:r>
                          <m:r>
                            <a:rPr lang="en-US" sz="2000" b="0" i="1" smtClean="0">
                              <a:latin typeface="Cambria Math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  <a:p>
                <a:pPr>
                  <a:buFont typeface="Wingdings" pitchFamily="-65" charset="2"/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15124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609600" y="1428750"/>
                <a:ext cx="7924800" cy="3714750"/>
              </a:xfrm>
              <a:blipFill rotWithShape="0">
                <a:blip r:embed="rId4"/>
                <a:stretch>
                  <a:fillRect l="-1154" t="-13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Object 4"/>
          <p:cNvGraphicFramePr>
            <a:graphicFrameLocks noChangeAspect="1"/>
          </p:cNvGraphicFramePr>
          <p:nvPr>
            <p:extLst/>
          </p:nvPr>
        </p:nvGraphicFramePr>
        <p:xfrm>
          <a:off x="2971800" y="3022600"/>
          <a:ext cx="3017838" cy="84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Equation" r:id="rId5" imgW="1689100" imgH="355600" progId="Equation.3">
                  <p:embed/>
                </p:oleObj>
              </mc:Choice>
              <mc:Fallback>
                <p:oleObj name="Equation" r:id="rId5" imgW="16891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022600"/>
                        <a:ext cx="3017838" cy="848112"/>
                      </a:xfrm>
                      <a:prstGeom prst="rect">
                        <a:avLst/>
                      </a:prstGeom>
                      <a:noFill/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1882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-228600"/>
            <a:ext cx="7467600" cy="990600"/>
          </a:xfrm>
        </p:spPr>
        <p:txBody>
          <a:bodyPr/>
          <a:lstStyle/>
          <a:p>
            <a:r>
              <a:rPr lang="en-US" dirty="0" smtClean="0"/>
              <a:t>Positive </a:t>
            </a:r>
            <a:r>
              <a:rPr lang="en-US" dirty="0" err="1" smtClean="0"/>
              <a:t>Pointwise</a:t>
            </a:r>
            <a:r>
              <a:rPr lang="en-US" dirty="0" smtClean="0"/>
              <a:t> </a:t>
            </a:r>
            <a:r>
              <a:rPr lang="en-US" dirty="0"/>
              <a:t>Mutual Information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2451" name="Rectangle 3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1143000" y="889000"/>
                <a:ext cx="8153400" cy="4572000"/>
              </a:xfrm>
            </p:spPr>
            <p:txBody>
              <a:bodyPr/>
              <a:lstStyle/>
              <a:p>
                <a:pPr marL="342900" lvl="1" indent="-342900">
                  <a:buClr>
                    <a:srgbClr val="CC0000"/>
                  </a:buClr>
                </a:pPr>
                <a:r>
                  <a:rPr lang="en-US" sz="2400" dirty="0" smtClean="0"/>
                  <a:t>PMI ranges from </a:t>
                </a:r>
                <a14:m>
                  <m:oMath xmlns:m="http://schemas.openxmlformats.org/officeDocument/2006/math" xmlns="">
                    <m:r>
                      <a:rPr lang="en-US" sz="2400" b="0" i="1" smtClean="0">
                        <a:latin typeface="Cambria Math" charset="0"/>
                      </a:rPr>
                      <m:t>−</m:t>
                    </m:r>
                    <m:r>
                      <a:rPr lang="en-US" sz="24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∞  </m:t>
                    </m:r>
                    <m:r>
                      <m:rPr>
                        <m:nor/>
                      </m:rPr>
                      <a:rPr lang="en-US" sz="2400"/>
                      <m:t>to</m:t>
                    </m:r>
                    <m:r>
                      <a:rPr lang="en-US" sz="2400" b="0" i="1" smtClean="0">
                        <a:latin typeface="Cambria Math" charset="0"/>
                      </a:rPr>
                      <m:t> </m:t>
                    </m:r>
                    <m:r>
                      <a:rPr lang="en-US" sz="2400" b="0" i="1">
                        <a:latin typeface="Cambria Math" charset="0"/>
                        <a:ea typeface="Cambria Math" charset="0"/>
                        <a:cs typeface="Cambria Math" charset="0"/>
                      </a:rPr>
                      <m:t>+∞</m:t>
                    </m:r>
                  </m:oMath>
                </a14:m>
                <a:endParaRPr lang="en-US" sz="2400" dirty="0"/>
              </a:p>
              <a:p>
                <a:pPr marL="342900" lvl="1" indent="-342900">
                  <a:buClr>
                    <a:srgbClr val="CC0000"/>
                  </a:buClr>
                </a:pPr>
                <a:r>
                  <a:rPr lang="en-US" sz="2400" dirty="0" smtClean="0"/>
                  <a:t>But the negative values are problematic</a:t>
                </a:r>
              </a:p>
              <a:p>
                <a:pPr marL="685800" lvl="2" indent="-342900"/>
                <a:r>
                  <a:rPr lang="en-US" sz="2400" dirty="0" smtClean="0"/>
                  <a:t>Things are co-occurring </a:t>
                </a:r>
                <a:r>
                  <a:rPr lang="en-US" sz="2400" b="1" dirty="0" smtClean="0"/>
                  <a:t>less than </a:t>
                </a:r>
                <a:r>
                  <a:rPr lang="en-US" sz="2400" dirty="0" smtClean="0"/>
                  <a:t>we expect by chance</a:t>
                </a:r>
              </a:p>
              <a:p>
                <a:pPr marL="685800" lvl="2" indent="-342900"/>
                <a:r>
                  <a:rPr lang="en-US" sz="2400" dirty="0" smtClean="0"/>
                  <a:t>Unreliable without enormous corpora</a:t>
                </a:r>
              </a:p>
              <a:p>
                <a:pPr marL="1028700" lvl="3" indent="-342900"/>
                <a:r>
                  <a:rPr lang="en-US" sz="2000" dirty="0" smtClean="0"/>
                  <a:t>Imagine w1 and w2 whose probability is each 10</a:t>
                </a:r>
                <a:r>
                  <a:rPr lang="en-US" sz="2000" baseline="30000" dirty="0" smtClean="0"/>
                  <a:t>-6</a:t>
                </a:r>
                <a:endParaRPr lang="en-US" sz="2000" dirty="0"/>
              </a:p>
              <a:p>
                <a:pPr marL="1028700" lvl="3" indent="-342900"/>
                <a:r>
                  <a:rPr lang="en-US" sz="2000" dirty="0" smtClean="0"/>
                  <a:t>Hard to be sure p(w1,w2) is significantly different </a:t>
                </a:r>
                <a:r>
                  <a:rPr lang="en-US" sz="2000" dirty="0"/>
                  <a:t>than </a:t>
                </a:r>
                <a:r>
                  <a:rPr lang="en-US" sz="2000" dirty="0" smtClean="0"/>
                  <a:t>10</a:t>
                </a:r>
                <a:r>
                  <a:rPr lang="en-US" sz="2000" baseline="30000" dirty="0" smtClean="0"/>
                  <a:t>-12</a:t>
                </a:r>
                <a:r>
                  <a:rPr lang="en-US" sz="2000" dirty="0" smtClean="0"/>
                  <a:t> </a:t>
                </a:r>
              </a:p>
              <a:p>
                <a:pPr marL="685800" lvl="2" indent="-342900"/>
                <a:r>
                  <a:rPr lang="en-US" sz="2600" dirty="0" smtClean="0"/>
                  <a:t>Plus it’s not clear people are good at “</a:t>
                </a:r>
                <a:r>
                  <a:rPr lang="en-US" sz="2600" dirty="0" err="1" smtClean="0"/>
                  <a:t>unrelatedness</a:t>
                </a:r>
                <a:r>
                  <a:rPr lang="en-US" sz="2600" dirty="0" smtClean="0"/>
                  <a:t>”</a:t>
                </a:r>
                <a:endParaRPr lang="en-US" sz="2600" dirty="0"/>
              </a:p>
              <a:p>
                <a:pPr marL="342900" lvl="1" indent="-342900"/>
                <a:r>
                  <a:rPr lang="en-US" sz="2400" dirty="0" smtClean="0"/>
                  <a:t>So we just replace negative PMI values by 0</a:t>
                </a:r>
              </a:p>
              <a:p>
                <a:pPr marL="342900" lvl="1" indent="-342900"/>
                <a:r>
                  <a:rPr lang="en-US" sz="2400" dirty="0" smtClean="0"/>
                  <a:t>Positive PMI (PPMI) between word1 and word2:</a:t>
                </a:r>
                <a:endParaRPr lang="en-US" sz="2000" dirty="0"/>
              </a:p>
              <a:p>
                <a:pPr>
                  <a:buFont typeface="Wingdings" pitchFamily="-65" charset="2"/>
                  <a:buNone/>
                </a:pPr>
                <a14:m>
                  <m:oMathPara xmlns:m="http://schemas.openxmlformats.org/officeDocument/2006/math" xmlns="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>
                          <a:latin typeface="Cambria Math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n-US" sz="2000">
                          <a:latin typeface="Cambria Math" charset="0"/>
                        </a:rPr>
                        <m:t>MI</m:t>
                      </m:r>
                      <m:d>
                        <m:dPr>
                          <m:ctrlPr>
                            <a:rPr lang="en-US" sz="2000" i="1">
                              <a:latin typeface="Cambria Math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latin typeface="Cambria Math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charset="0"/>
                                </a:rPr>
                                <m:t>𝑤𝑜𝑟𝑑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latin typeface="Cambria Math" charset="0"/>
                        </a:rPr>
                        <m:t>=</m:t>
                      </m:r>
                      <m:func>
                        <m:funcPr>
                          <m:ctrlPr>
                            <a:rPr lang="en-US" sz="2000" b="0" i="1" smtClean="0">
                              <a:latin typeface="Cambria Math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 charset="0"/>
                            </a:rPr>
                            <m:t>max</m:t>
                          </m:r>
                        </m:fName>
                        <m:e>
                          <m:d>
                            <m:dPr>
                              <m:ctrlPr>
                                <a:rPr lang="en-US" sz="2000" i="1">
                                  <a:latin typeface="Cambria Math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2000">
                                      <a:latin typeface="Cambria Math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2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en-US" sz="2000" i="1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𝑃</m:t>
                                  </m:r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charset="0"/>
                                        </a:rPr>
                                        <m:t>𝑤𝑜𝑟𝑑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, 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charset="0"/>
                                        </a:rPr>
                                        <m:t>𝑤𝑜𝑟𝑑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𝑃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charset="0"/>
                                            </a:rPr>
                                            <m:t>𝑤𝑜𝑟𝑑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𝑃</m:t>
                                  </m:r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sz="2000" i="1">
                                          <a:latin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latin typeface="Cambria Math" charset="0"/>
                                        </a:rPr>
                                        <m:t>𝑤𝑜𝑟𝑑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latin typeface="Cambria Math" charset="0"/>
                                    </a:rPr>
                                    <m:t>)</m:t>
                                  </m:r>
                                </m:den>
                              </m:f>
                              <m:r>
                                <a:rPr lang="en-US" sz="2000" i="1">
                                  <a:latin typeface="Cambria Math" charset="0"/>
                                </a:rPr>
                                <m:t>,0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sz="1800" b="1" dirty="0"/>
              </a:p>
              <a:p>
                <a:pPr lvl="1"/>
                <a:endParaRPr lang="en-US" sz="1800" dirty="0"/>
              </a:p>
              <a:p>
                <a:pPr>
                  <a:buFont typeface="Wingdings" pitchFamily="-65" charset="2"/>
                  <a:buNone/>
                </a:pPr>
                <a:endParaRPr lang="en-US" sz="2000" dirty="0"/>
              </a:p>
              <a:p>
                <a:pPr>
                  <a:buFont typeface="Wingdings" pitchFamily="-65" charset="2"/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15124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1143000" y="666750"/>
                <a:ext cx="8153400" cy="3429000"/>
              </a:xfrm>
              <a:blipFill rotWithShape="0">
                <a:blip r:embed="rId3"/>
                <a:stretch>
                  <a:fillRect l="-1122" t="-1421" b="-29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7958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9400"/>
            <a:ext cx="7467600" cy="990600"/>
          </a:xfrm>
        </p:spPr>
        <p:txBody>
          <a:bodyPr/>
          <a:lstStyle/>
          <a:p>
            <a:r>
              <a:rPr lang="en-US" dirty="0" smtClean="0"/>
              <a:t>Computing PPMI on a term-context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445000"/>
          </a:xfrm>
        </p:spPr>
        <p:txBody>
          <a:bodyPr/>
          <a:lstStyle/>
          <a:p>
            <a:r>
              <a:rPr lang="en-US" dirty="0" smtClean="0"/>
              <a:t>Matrix </a:t>
            </a:r>
            <a:r>
              <a:rPr lang="en-US" dirty="0" smtClean="0">
                <a:latin typeface="Times New Roman"/>
                <a:cs typeface="Times New Roman"/>
              </a:rPr>
              <a:t>F</a:t>
            </a:r>
            <a:r>
              <a:rPr lang="en-US" dirty="0" smtClean="0"/>
              <a:t> with </a:t>
            </a:r>
            <a:r>
              <a:rPr lang="en-US" dirty="0" smtClean="0">
                <a:latin typeface="Times New Roman"/>
                <a:cs typeface="Times New Roman"/>
              </a:rPr>
              <a:t>W</a:t>
            </a:r>
            <a:r>
              <a:rPr lang="en-US" dirty="0" smtClean="0"/>
              <a:t> rows (words) and </a:t>
            </a:r>
            <a:r>
              <a:rPr lang="en-US" dirty="0" smtClean="0">
                <a:latin typeface="Times New Roman"/>
                <a:cs typeface="Times New Roman"/>
              </a:rPr>
              <a:t>C</a:t>
            </a:r>
            <a:r>
              <a:rPr lang="en-US" dirty="0" smtClean="0"/>
              <a:t> columns (contexts)</a:t>
            </a:r>
          </a:p>
          <a:p>
            <a:r>
              <a:rPr lang="en-US" dirty="0" err="1" smtClean="0">
                <a:latin typeface="Times New Roman"/>
                <a:cs typeface="Times New Roman"/>
              </a:rPr>
              <a:t>f</a:t>
            </a:r>
            <a:r>
              <a:rPr lang="en-US" baseline="-25000" dirty="0" err="1" smtClean="0">
                <a:latin typeface="Times New Roman"/>
                <a:cs typeface="Times New Roman"/>
              </a:rPr>
              <a:t>ij</a:t>
            </a:r>
            <a:r>
              <a:rPr lang="en-US" dirty="0" smtClean="0"/>
              <a:t> is # of times </a:t>
            </a:r>
            <a:r>
              <a:rPr lang="en-US" dirty="0" err="1" smtClean="0">
                <a:latin typeface="Times New Roman"/>
                <a:cs typeface="Times New Roman"/>
              </a:rPr>
              <a:t>w</a:t>
            </a:r>
            <a:r>
              <a:rPr lang="en-US" baseline="-25000" dirty="0" err="1" smtClean="0">
                <a:latin typeface="Times New Roman"/>
                <a:cs typeface="Times New Roman"/>
              </a:rPr>
              <a:t>i</a:t>
            </a:r>
            <a:r>
              <a:rPr lang="en-US" dirty="0" smtClean="0"/>
              <a:t> occurs in context </a:t>
            </a:r>
            <a:r>
              <a:rPr lang="en-US" dirty="0" err="1" smtClean="0">
                <a:latin typeface="Times New Roman"/>
                <a:cs typeface="Times New Roman"/>
              </a:rPr>
              <a:t>c</a:t>
            </a:r>
            <a:r>
              <a:rPr lang="en-US" baseline="-25000" dirty="0" err="1" smtClean="0">
                <a:latin typeface="Times New Roman"/>
                <a:cs typeface="Times New Roman"/>
              </a:rPr>
              <a:t>j</a:t>
            </a:r>
            <a:endParaRPr lang="en-US" baseline="-250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4" descr="matrix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209800"/>
            <a:ext cx="3505200" cy="110886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81001" y="3429000"/>
          <a:ext cx="1397907" cy="155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5" name="Equation" r:id="rId4" imgW="850900" imgH="711200" progId="Equation.3">
                  <p:embed/>
                </p:oleObj>
              </mc:Choice>
              <mc:Fallback>
                <p:oleObj name="Equation" r:id="rId4" imgW="850900" imgH="71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1" y="3429000"/>
                        <a:ext cx="1397907" cy="1557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133601" y="2921000"/>
          <a:ext cx="1418771" cy="2169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6" name="Equation" r:id="rId6" imgW="863600" imgH="990600" progId="Equation.3">
                  <p:embed/>
                </p:oleObj>
              </mc:Choice>
              <mc:Fallback>
                <p:oleObj name="Equation" r:id="rId6" imgW="863600" imgH="990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601" y="2921000"/>
                        <a:ext cx="1418771" cy="2169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886200" y="2921000"/>
          <a:ext cx="1460500" cy="2114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7" name="Equation" r:id="rId8" imgW="889000" imgH="965200" progId="Equation.3">
                  <p:embed/>
                </p:oleObj>
              </mc:Choice>
              <mc:Fallback>
                <p:oleObj name="Equation" r:id="rId8" imgW="889000" imgH="965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86200" y="2921000"/>
                        <a:ext cx="1460500" cy="2114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741364" y="5473701"/>
          <a:ext cx="185737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8" name="Equation" r:id="rId10" imgW="1130300" imgH="457200" progId="Equation.3">
                  <p:embed/>
                </p:oleObj>
              </mc:Choice>
              <mc:Fallback>
                <p:oleObj name="Equation" r:id="rId10" imgW="11303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1364" y="5473701"/>
                        <a:ext cx="1857375" cy="100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352800" y="5359401"/>
          <a:ext cx="3194050" cy="1198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9" name="Equation" r:id="rId12" imgW="1943100" imgH="546100" progId="Equation.3">
                  <p:embed/>
                </p:oleObj>
              </mc:Choice>
              <mc:Fallback>
                <p:oleObj name="Equation" r:id="rId12" imgW="1943100" imgH="546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52800" y="5359401"/>
                        <a:ext cx="3194050" cy="11980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330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717800"/>
            <a:ext cx="3124200" cy="17272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p(w=</a:t>
            </a:r>
            <a:r>
              <a:rPr lang="en-US" sz="2000" dirty="0" err="1" smtClean="0"/>
              <a:t>information,c</a:t>
            </a:r>
            <a:r>
              <a:rPr lang="en-US" sz="2000" dirty="0" smtClean="0"/>
              <a:t>=data) = </a:t>
            </a:r>
          </a:p>
          <a:p>
            <a:pPr marL="0" indent="0">
              <a:buNone/>
            </a:pPr>
            <a:r>
              <a:rPr lang="en-US" sz="2000" dirty="0" smtClean="0"/>
              <a:t>p(w=information) =</a:t>
            </a:r>
          </a:p>
          <a:p>
            <a:pPr marL="0" indent="0">
              <a:buNone/>
            </a:pPr>
            <a:r>
              <a:rPr lang="en-US" sz="2000" dirty="0" smtClean="0"/>
              <a:t>p(c=data) =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048000" y="15371"/>
          <a:ext cx="5556250" cy="2458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9" name="Worksheet" r:id="rId3" imgW="5778500" imgH="1917700" progId="Excel.Sheet.12">
                  <p:embed/>
                </p:oleObj>
              </mc:Choice>
              <mc:Fallback>
                <p:oleObj name="Worksheet" r:id="rId3" imgW="5778500" imgH="1917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0" y="15371"/>
                        <a:ext cx="5556250" cy="24585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524000" y="3860334"/>
          <a:ext cx="6096000" cy="299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0" name="Worksheet" r:id="rId5" imgW="6921500" imgH="2552700" progId="Excel.Sheet.12">
                  <p:embed/>
                </p:oleObj>
              </mc:Choice>
              <mc:Fallback>
                <p:oleObj name="Worksheet" r:id="rId5" imgW="6921500" imgH="2552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0" y="3860334"/>
                        <a:ext cx="6096000" cy="299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733801" y="2737493"/>
            <a:ext cx="644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= .32</a:t>
            </a:r>
            <a:endParaRPr lang="en-US" sz="18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1" y="2737493"/>
            <a:ext cx="62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6/19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1" y="3225800"/>
            <a:ext cx="741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11/19</a:t>
            </a:r>
            <a:endParaRPr lang="en-US" sz="18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1" y="32258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= .58</a:t>
            </a:r>
            <a:endParaRPr lang="en-US" sz="18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1" y="3714107"/>
            <a:ext cx="62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7/19</a:t>
            </a:r>
            <a:endParaRPr lang="en-US" sz="18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42634" y="3714107"/>
            <a:ext cx="640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= .37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219200" y="482600"/>
          <a:ext cx="1732188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1" name="Equation" r:id="rId7" imgW="850900" imgH="711200" progId="Equation.3">
                  <p:embed/>
                </p:oleObj>
              </mc:Choice>
              <mc:Fallback>
                <p:oleObj name="Equation" r:id="rId7" imgW="850900" imgH="71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9200" y="482600"/>
                        <a:ext cx="1732188" cy="193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4724401" y="2413000"/>
          <a:ext cx="1321663" cy="1399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2" name="Equation" r:id="rId9" imgW="863600" imgH="685800" progId="Equation.3">
                  <p:embed/>
                </p:oleObj>
              </mc:Choice>
              <mc:Fallback>
                <p:oleObj name="Equation" r:id="rId9" imgW="86360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24401" y="2413000"/>
                        <a:ext cx="1321663" cy="1399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6553200" y="2412915"/>
          <a:ext cx="1295400" cy="1360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3" name="Equation" r:id="rId11" imgW="838200" imgH="660400" progId="Equation.3">
                  <p:embed/>
                </p:oleObj>
              </mc:Choice>
              <mc:Fallback>
                <p:oleObj name="Equation" r:id="rId11" imgW="838200" imgH="660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53200" y="2412915"/>
                        <a:ext cx="1295400" cy="1360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9631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04800" y="3124200"/>
            <a:ext cx="4267200" cy="812800"/>
          </a:xfrm>
        </p:spPr>
        <p:txBody>
          <a:bodyPr/>
          <a:lstStyle/>
          <a:p>
            <a:r>
              <a:rPr lang="en-US" dirty="0" err="1" smtClean="0"/>
              <a:t>pmi</a:t>
            </a:r>
            <a:r>
              <a:rPr lang="en-US" dirty="0" smtClean="0"/>
              <a:t>(</a:t>
            </a:r>
            <a:r>
              <a:rPr lang="en-US" dirty="0" err="1" smtClean="0"/>
              <a:t>information,data</a:t>
            </a:r>
            <a:r>
              <a:rPr lang="en-US" dirty="0" smtClean="0"/>
              <a:t>) = log</a:t>
            </a:r>
            <a:r>
              <a:rPr lang="en-US" baseline="-25000" dirty="0" smtClean="0"/>
              <a:t>2</a:t>
            </a:r>
            <a:r>
              <a:rPr lang="en-US" dirty="0" smtClean="0"/>
              <a:t> (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24</a:t>
            </a:fld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276350" y="903818"/>
          <a:ext cx="1855788" cy="1001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5" name="Equation" r:id="rId3" imgW="1130300" imgH="457200" progId="Equation.3">
                  <p:embed/>
                </p:oleObj>
              </mc:Choice>
              <mc:Fallback>
                <p:oleObj name="Equation" r:id="rId3" imgW="11303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6350" y="903818"/>
                        <a:ext cx="1855788" cy="1001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3200400" y="177801"/>
          <a:ext cx="5932218" cy="2809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6" name="Worksheet" r:id="rId5" imgW="6756400" imgH="2400300" progId="Excel.Sheet.12">
                  <p:embed/>
                </p:oleObj>
              </mc:Choice>
              <mc:Fallback>
                <p:oleObj name="Worksheet" r:id="rId5" imgW="6756400" imgH="24003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0400" y="177801"/>
                        <a:ext cx="5932218" cy="2809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838200" y="4021667"/>
          <a:ext cx="5969000" cy="2556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7" name="Worksheet" r:id="rId7" imgW="5969000" imgH="1917700" progId="Excel.Sheet.12">
                  <p:embed/>
                </p:oleObj>
              </mc:Choice>
              <mc:Fallback>
                <p:oleObj name="Worksheet" r:id="rId7" imgW="5969000" imgH="1917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8200" y="4021667"/>
                        <a:ext cx="5969000" cy="2556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8"/>
          <p:cNvSpPr txBox="1">
            <a:spLocks/>
          </p:cNvSpPr>
          <p:nvPr/>
        </p:nvSpPr>
        <p:spPr bwMode="auto">
          <a:xfrm>
            <a:off x="4343400" y="3124200"/>
            <a:ext cx="76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685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2pPr>
            <a:lvl3pPr marL="1028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3pPr>
            <a:lvl4pPr marL="1371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4pPr>
            <a:lvl5pPr marL="1714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5pPr>
            <a:lvl6pPr marL="2171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6pPr>
            <a:lvl7pPr marL="2628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7pPr>
            <a:lvl8pPr marL="3086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8pPr>
            <a:lvl9pPr marL="3543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9pPr>
          </a:lstStyle>
          <a:p>
            <a:pPr marL="0" indent="0">
              <a:buNone/>
            </a:pPr>
            <a:r>
              <a:rPr lang="en-US" dirty="0" smtClean="0"/>
              <a:t>.32 /</a:t>
            </a:r>
            <a:endParaRPr lang="en-US" dirty="0"/>
          </a:p>
        </p:txBody>
      </p:sp>
      <p:sp>
        <p:nvSpPr>
          <p:cNvPr id="13" name="Content Placeholder 8"/>
          <p:cNvSpPr txBox="1">
            <a:spLocks/>
          </p:cNvSpPr>
          <p:nvPr/>
        </p:nvSpPr>
        <p:spPr bwMode="auto">
          <a:xfrm>
            <a:off x="5105400" y="3124200"/>
            <a:ext cx="15240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685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2pPr>
            <a:lvl3pPr marL="1028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3pPr>
            <a:lvl4pPr marL="1371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4pPr>
            <a:lvl5pPr marL="1714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5pPr>
            <a:lvl6pPr marL="2171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6pPr>
            <a:lvl7pPr marL="2628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7pPr>
            <a:lvl8pPr marL="3086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8pPr>
            <a:lvl9pPr marL="3543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9pPr>
          </a:lstStyle>
          <a:p>
            <a:pPr marL="0" indent="0">
              <a:buNone/>
            </a:pPr>
            <a:r>
              <a:rPr lang="en-US" dirty="0" smtClean="0"/>
              <a:t>(.37*.58) )</a:t>
            </a:r>
            <a:endParaRPr lang="en-US" dirty="0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 bwMode="auto">
          <a:xfrm>
            <a:off x="6400801" y="3124200"/>
            <a:ext cx="2306611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defRPr>
            </a:lvl1pPr>
            <a:lvl2pPr marL="685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2pPr>
            <a:lvl3pPr marL="1028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3pPr>
            <a:lvl4pPr marL="1371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4pPr>
            <a:lvl5pPr marL="1714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charset="0"/>
              <a:buChar char="•"/>
              <a:defRPr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5pPr>
            <a:lvl6pPr marL="2171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6pPr>
            <a:lvl7pPr marL="2628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7pPr>
            <a:lvl8pPr marL="3086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8pPr>
            <a:lvl9pPr marL="3543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Times" pitchFamily="-65" charset="0"/>
              <a:buChar char="•"/>
              <a:defRPr sz="14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9pPr>
          </a:lstStyle>
          <a:p>
            <a:pPr marL="0" indent="0">
              <a:buNone/>
            </a:pPr>
            <a:r>
              <a:rPr lang="en-US" dirty="0" smtClean="0"/>
              <a:t> = .58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648749" y="3749358"/>
            <a:ext cx="22065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+mn-lt"/>
              </a:rPr>
              <a:t>(.57 using full precision)</a:t>
            </a:r>
            <a:endParaRPr lang="en-US" sz="1600" i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5410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Weighting PMI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PMI is biased toward infrequent events</a:t>
            </a:r>
          </a:p>
          <a:p>
            <a:pPr lvl="1"/>
            <a:r>
              <a:rPr lang="en-US" sz="2800" dirty="0" smtClean="0"/>
              <a:t>Very rare words have very high PMI values</a:t>
            </a:r>
          </a:p>
          <a:p>
            <a:r>
              <a:rPr lang="en-US" sz="3200" dirty="0" smtClean="0"/>
              <a:t>Two solutions:</a:t>
            </a:r>
          </a:p>
          <a:p>
            <a:pPr lvl="1"/>
            <a:r>
              <a:rPr lang="en-US" sz="2800" dirty="0" smtClean="0"/>
              <a:t>Give rare words slightly higher probabilities</a:t>
            </a:r>
          </a:p>
          <a:p>
            <a:pPr lvl="1"/>
            <a:r>
              <a:rPr lang="en-US" sz="2800" dirty="0" smtClean="0"/>
              <a:t>Use add-one smoothing (which has a similar effect)</a:t>
            </a:r>
          </a:p>
          <a:p>
            <a:pPr lvl="1"/>
            <a:endParaRPr lang="en-US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69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7800"/>
            <a:ext cx="7467600" cy="1193800"/>
          </a:xfrm>
        </p:spPr>
        <p:txBody>
          <a:bodyPr/>
          <a:lstStyle/>
          <a:p>
            <a:r>
              <a:rPr lang="en-US" dirty="0" smtClean="0"/>
              <a:t>Weighting PMI: Giving rare context words slightly higher probability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600200"/>
                <a:ext cx="8534400" cy="4445000"/>
              </a:xfrm>
            </p:spPr>
            <p:txBody>
              <a:bodyPr/>
              <a:lstStyle/>
              <a:p>
                <a:r>
                  <a:rPr lang="en-US" sz="2800" dirty="0" smtClean="0"/>
                  <a:t>Raise the context probabilities to </a:t>
                </a:r>
                <a14:m>
                  <m:oMath xmlns:m="http://schemas.openxmlformats.org/officeDocument/2006/math" xmlns="">
                    <m:r>
                      <a:rPr lang="en-US" sz="28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𝛼</m:t>
                    </m:r>
                    <m:r>
                      <a:rPr lang="en-US" sz="2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=0.75</m:t>
                    </m:r>
                  </m:oMath>
                </a14:m>
                <a:r>
                  <a:rPr lang="en-US" sz="2800" dirty="0" smtClean="0"/>
                  <a:t>:</a:t>
                </a:r>
              </a:p>
              <a:p>
                <a:endParaRPr lang="en-US" sz="2800" dirty="0"/>
              </a:p>
              <a:p>
                <a:endParaRPr lang="en-US" sz="2800" dirty="0" smtClean="0"/>
              </a:p>
              <a:p>
                <a:endParaRPr lang="en-US" sz="2800" dirty="0"/>
              </a:p>
              <a:p>
                <a:r>
                  <a:rPr lang="en-US" sz="2800" dirty="0" smtClean="0"/>
                  <a:t>This helps because </a:t>
                </a:r>
                <a14:m>
                  <m:oMath xmlns:m="http://schemas.openxmlformats.org/officeDocument/2006/math" xmlns="">
                    <m:sSub>
                      <m:sSubPr>
                        <m:ctrlPr>
                          <a:rPr lang="en-US" sz="2800" b="0" i="1" dirty="0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en-US" sz="2800" b="0" i="1" dirty="0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𝑐</m:t>
                        </m:r>
                      </m:e>
                    </m:d>
                    <m:r>
                      <a:rPr lang="en-US" sz="2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&gt;</m:t>
                    </m:r>
                    <m:r>
                      <a:rPr lang="en-US" sz="2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𝑃</m:t>
                    </m:r>
                    <m:d>
                      <m:dPr>
                        <m:ctrlP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𝑐</m:t>
                        </m:r>
                      </m:e>
                    </m:d>
                  </m:oMath>
                </a14:m>
                <a:r>
                  <a:rPr lang="en-US" sz="2800" dirty="0" smtClean="0"/>
                  <a:t> for rare </a:t>
                </a:r>
                <a:r>
                  <a:rPr lang="en-US" sz="2800" i="1" dirty="0" smtClean="0"/>
                  <a:t>c</a:t>
                </a:r>
              </a:p>
              <a:p>
                <a:r>
                  <a:rPr lang="en-US" sz="2800" dirty="0" smtClean="0"/>
                  <a:t>Consider two events, P(a) = .99 and P(b)=.01</a:t>
                </a:r>
              </a:p>
              <a:p>
                <a14:m>
                  <m:oMath xmlns:m="http://schemas.openxmlformats.org/officeDocument/2006/math" xmlns="">
                    <m:sSub>
                      <m:sSubPr>
                        <m:ctrlPr>
                          <a:rPr lang="en-US" sz="2800" i="1" dirty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en-US" sz="2800" i="1" dirty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𝑎</m:t>
                        </m:r>
                      </m:e>
                    </m:d>
                    <m:r>
                      <a:rPr lang="en-US" sz="2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.99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.75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.99</m:t>
                            </m:r>
                          </m:e>
                          <m:sup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.75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</m:t>
                            </m:r>
                            <m:r>
                              <a:rPr lang="en-US" sz="28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01</m:t>
                            </m:r>
                          </m:e>
                          <m:sup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.75</m:t>
                            </m:r>
                          </m:sup>
                        </m:sSup>
                      </m:den>
                    </m:f>
                    <m:r>
                      <a:rPr lang="en-US" sz="2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=.97</m:t>
                    </m:r>
                  </m:oMath>
                </a14:m>
                <a:r>
                  <a:rPr lang="en-US" sz="2800" dirty="0" smtClean="0"/>
                  <a:t>  </a:t>
                </a:r>
                <a14:m>
                  <m:oMath xmlns:m="http://schemas.openxmlformats.org/officeDocument/2006/math" xmlns="">
                    <m:sSub>
                      <m:sSubPr>
                        <m:ctrlPr>
                          <a:rPr lang="en-US" sz="2800" i="1" dirty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sSubPr>
                      <m:e>
                        <m:r>
                          <a:rPr lang="en-US" sz="2800" i="1" dirty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𝑃</m:t>
                        </m:r>
                      </m:e>
                      <m:sub>
                        <m:r>
                          <a:rPr lang="en-US" sz="28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𝛼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𝑏</m:t>
                        </m:r>
                      </m:e>
                    </m:d>
                    <m:r>
                      <a:rPr lang="en-US" sz="2800" i="1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</m:t>
                            </m:r>
                            <m:r>
                              <a:rPr lang="en-US" sz="28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01</m:t>
                            </m:r>
                          </m:e>
                          <m:sup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.75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</m:t>
                            </m:r>
                            <m:r>
                              <a:rPr lang="en-US" sz="2800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01</m:t>
                            </m:r>
                          </m:e>
                          <m:sup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.75</m:t>
                            </m:r>
                          </m:sup>
                        </m:sSup>
                        <m:r>
                          <a:rPr lang="en-US" sz="28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.01</m:t>
                            </m:r>
                          </m:e>
                          <m:sup>
                            <m:r>
                              <a:rPr lang="en-US" sz="2800" i="1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.75</m:t>
                            </m:r>
                          </m:sup>
                        </m:sSup>
                      </m:den>
                    </m:f>
                    <m:r>
                      <a:rPr lang="en-US" sz="2800">
                        <a:latin typeface="Cambria Math" charset="0"/>
                        <a:ea typeface="Cambria Math" charset="0"/>
                        <a:cs typeface="Cambria Math" charset="0"/>
                      </a:rPr>
                      <m:t>=.</m:t>
                    </m:r>
                    <m:r>
                      <a:rPr lang="en-US" sz="2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03</m:t>
                    </m:r>
                  </m:oMath>
                </a14:m>
                <a:endParaRPr lang="en-US" sz="2800" dirty="0"/>
              </a:p>
              <a:p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200150"/>
                <a:ext cx="8534400" cy="3333750"/>
              </a:xfrm>
              <a:blipFill rotWithShape="0">
                <a:blip r:embed="rId2"/>
                <a:stretch>
                  <a:fillRect l="-1357" t="-1828" b="-149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209801"/>
            <a:ext cx="4472660" cy="210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5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Laplace (add-1) smoothing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60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28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682751" y="482600"/>
          <a:ext cx="5351899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0" name="Worksheet" r:id="rId3" imgW="5778500" imgH="1892300" progId="Excel.Sheet.12">
                  <p:embed/>
                </p:oleObj>
              </mc:Choice>
              <mc:Fallback>
                <p:oleObj name="Worksheet" r:id="rId3" imgW="5778500" imgH="18923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2751" y="482600"/>
                        <a:ext cx="5351899" cy="233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04800" y="3429000"/>
          <a:ext cx="6477000" cy="2963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1" name="Worksheet" r:id="rId5" imgW="6921500" imgH="2374900" progId="Excel.Sheet.12">
                  <p:embed/>
                </p:oleObj>
              </mc:Choice>
              <mc:Fallback>
                <p:oleObj name="Worksheet" r:id="rId5" imgW="6921500" imgH="23749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0" y="3429000"/>
                        <a:ext cx="6477000" cy="2963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855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6200"/>
            <a:ext cx="7467600" cy="990600"/>
          </a:xfrm>
        </p:spPr>
        <p:txBody>
          <a:bodyPr/>
          <a:lstStyle/>
          <a:p>
            <a:r>
              <a:rPr lang="en-US" smtClean="0"/>
              <a:t>PPMI versus add-2 smoothed PPMI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29</a:t>
            </a:fld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143000" y="4021667"/>
          <a:ext cx="5778500" cy="2556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Worksheet" r:id="rId3" imgW="5778500" imgH="1917700" progId="Excel.Sheet.12">
                  <p:embed/>
                </p:oleObj>
              </mc:Choice>
              <mc:Fallback>
                <p:oleObj name="Worksheet" r:id="rId3" imgW="5778500" imgH="1917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4021667"/>
                        <a:ext cx="5778500" cy="2556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041400" y="1295400"/>
          <a:ext cx="5969000" cy="2556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5" name="Worksheet" r:id="rId5" imgW="5969000" imgH="1917700" progId="Excel.Sheet.12">
                  <p:embed/>
                </p:oleObj>
              </mc:Choice>
              <mc:Fallback>
                <p:oleObj name="Worksheet" r:id="rId5" imgW="5969000" imgH="1917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1400" y="1295400"/>
                        <a:ext cx="5969000" cy="2556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4788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838200"/>
          </a:xfrm>
        </p:spPr>
        <p:txBody>
          <a:bodyPr/>
          <a:lstStyle/>
          <a:p>
            <a:r>
              <a:rPr lang="en-US" dirty="0" smtClean="0"/>
              <a:t>Word similarity for plagiarism detection</a:t>
            </a:r>
            <a:endParaRPr lang="en-US" dirty="0"/>
          </a:p>
        </p:txBody>
      </p:sp>
      <p:pic>
        <p:nvPicPr>
          <p:cNvPr id="1439748" name="Picture 4" descr="lsamainframe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295400"/>
            <a:ext cx="7086600" cy="5257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6582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3962400" y="-431800"/>
            <a:ext cx="4800600" cy="2540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0" y="2413000"/>
            <a:ext cx="5105400" cy="17272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Measuring similarity: the cosine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65424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similarity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03400"/>
            <a:ext cx="8839200" cy="4927600"/>
          </a:xfrm>
        </p:spPr>
        <p:txBody>
          <a:bodyPr/>
          <a:lstStyle/>
          <a:p>
            <a:r>
              <a:rPr lang="en-US" dirty="0" smtClean="0"/>
              <a:t>Given 2 target words </a:t>
            </a:r>
            <a:r>
              <a:rPr lang="en-US" i="1" dirty="0" smtClean="0"/>
              <a:t>v</a:t>
            </a:r>
            <a:r>
              <a:rPr lang="en-US" dirty="0" smtClean="0"/>
              <a:t> and </a:t>
            </a:r>
            <a:r>
              <a:rPr lang="en-US" i="1" dirty="0" smtClean="0"/>
              <a:t>w</a:t>
            </a:r>
            <a:endParaRPr lang="en-US" dirty="0" smtClean="0"/>
          </a:p>
          <a:p>
            <a:r>
              <a:rPr lang="en-US" dirty="0" smtClean="0"/>
              <a:t>We’ll need a way to measure their similarity.</a:t>
            </a:r>
          </a:p>
          <a:p>
            <a:r>
              <a:rPr lang="en-US" dirty="0" smtClean="0"/>
              <a:t>Most measure of vectors similarity are based on the:</a:t>
            </a:r>
          </a:p>
          <a:p>
            <a:r>
              <a:rPr lang="en-US" b="1" dirty="0" smtClean="0"/>
              <a:t>Dot product </a:t>
            </a:r>
            <a:r>
              <a:rPr lang="en-US" dirty="0" smtClean="0"/>
              <a:t>or </a:t>
            </a:r>
            <a:r>
              <a:rPr lang="en-US" b="1" dirty="0" smtClean="0"/>
              <a:t>inner product</a:t>
            </a:r>
            <a:r>
              <a:rPr lang="en-US" dirty="0" smtClean="0"/>
              <a:t> from linear algebra</a:t>
            </a:r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pPr lvl="1"/>
            <a:r>
              <a:rPr lang="en-US" dirty="0" smtClean="0"/>
              <a:t>High when two </a:t>
            </a:r>
            <a:r>
              <a:rPr lang="en-US" dirty="0"/>
              <a:t>vectors have large values in </a:t>
            </a:r>
            <a:r>
              <a:rPr lang="en-US" dirty="0" smtClean="0"/>
              <a:t>same </a:t>
            </a:r>
            <a:r>
              <a:rPr lang="en-US" dirty="0"/>
              <a:t>dimensions. </a:t>
            </a:r>
            <a:endParaRPr lang="en-US" dirty="0" smtClean="0"/>
          </a:p>
          <a:p>
            <a:pPr lvl="1"/>
            <a:r>
              <a:rPr lang="en-US" dirty="0" smtClean="0"/>
              <a:t>Low (in fact 0) for </a:t>
            </a:r>
            <a:r>
              <a:rPr lang="en-US" b="1" dirty="0"/>
              <a:t>o</a:t>
            </a:r>
            <a:r>
              <a:rPr lang="en-US" b="1" dirty="0" smtClean="0"/>
              <a:t>rthogonal vectors</a:t>
            </a:r>
            <a:r>
              <a:rPr lang="en-US" dirty="0"/>
              <a:t> </a:t>
            </a:r>
            <a:r>
              <a:rPr lang="en-US" dirty="0" smtClean="0"/>
              <a:t>with</a:t>
            </a:r>
            <a:r>
              <a:rPr lang="en-US" b="1" dirty="0" smtClean="0"/>
              <a:t> </a:t>
            </a:r>
            <a:r>
              <a:rPr lang="en-US" dirty="0" err="1" smtClean="0"/>
              <a:t>zeros</a:t>
            </a:r>
            <a:r>
              <a:rPr lang="en-US" dirty="0" smtClean="0"/>
              <a:t> in complementary distribution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993945"/>
            <a:ext cx="7081405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41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6200"/>
            <a:ext cx="7467600" cy="990600"/>
          </a:xfrm>
        </p:spPr>
        <p:txBody>
          <a:bodyPr/>
          <a:lstStyle/>
          <a:p>
            <a:r>
              <a:rPr lang="en-US" dirty="0" smtClean="0"/>
              <a:t>Problem with dot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311400"/>
            <a:ext cx="8534400" cy="4318000"/>
          </a:xfrm>
        </p:spPr>
        <p:txBody>
          <a:bodyPr/>
          <a:lstStyle/>
          <a:p>
            <a:r>
              <a:rPr lang="en-US" dirty="0" smtClean="0"/>
              <a:t>Dot product is longer if the vector is longer. Vector length: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Vectors are longer if they have higher values in each dimension</a:t>
            </a:r>
          </a:p>
          <a:p>
            <a:r>
              <a:rPr lang="en-US" dirty="0" smtClean="0"/>
              <a:t>That means more frequent words will have higher dot products</a:t>
            </a:r>
          </a:p>
          <a:p>
            <a:r>
              <a:rPr lang="en-US" dirty="0" smtClean="0"/>
              <a:t>That’s bad: we don’t want a similarity metric to be sensitive to word frequency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951657"/>
            <a:ext cx="1600200" cy="14690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96" y="1092200"/>
            <a:ext cx="7081405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65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 cosine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Just divide the dot product by the length of the two vectors!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This turns out to be the cosine of the angle between them!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13000"/>
            <a:ext cx="838200" cy="12964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0" y="4283785"/>
            <a:ext cx="2463800" cy="174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5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7467600" cy="9906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  <a:cs typeface="ＭＳ Ｐゴシック" charset="-128"/>
              </a:rPr>
              <a:t>Cosine for computing similarity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54274" name="Content Placeholder 3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1498600" y="2659063"/>
          <a:ext cx="5394325" cy="124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Equation" r:id="rId4" imgW="2921000" imgH="673100" progId="Equation.3">
                  <p:embed/>
                </p:oleObj>
              </mc:Choice>
              <mc:Fallback>
                <p:oleObj name="Equation" r:id="rId4" imgW="2921000" imgH="673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2659063"/>
                        <a:ext cx="5394325" cy="1243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Callout 1 4"/>
          <p:cNvSpPr>
            <a:spLocks/>
          </p:cNvSpPr>
          <p:nvPr/>
        </p:nvSpPr>
        <p:spPr bwMode="auto">
          <a:xfrm>
            <a:off x="1821978" y="1707326"/>
            <a:ext cx="1683223" cy="400110"/>
          </a:xfrm>
          <a:prstGeom prst="borderCallout1">
            <a:avLst>
              <a:gd name="adj1" fmla="val 104463"/>
              <a:gd name="adj2" fmla="val 51190"/>
              <a:gd name="adj3" fmla="val 204176"/>
              <a:gd name="adj4" fmla="val 7493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Dot product</a:t>
            </a:r>
          </a:p>
        </p:txBody>
      </p:sp>
      <p:sp>
        <p:nvSpPr>
          <p:cNvPr id="54286" name="Line Callout 2 5"/>
          <p:cNvSpPr>
            <a:spLocks/>
          </p:cNvSpPr>
          <p:nvPr/>
        </p:nvSpPr>
        <p:spPr bwMode="auto">
          <a:xfrm>
            <a:off x="4114801" y="1704946"/>
            <a:ext cx="1668946" cy="400110"/>
          </a:xfrm>
          <a:prstGeom prst="borderCallout2">
            <a:avLst>
              <a:gd name="adj1" fmla="val 97319"/>
              <a:gd name="adj2" fmla="val 8153"/>
              <a:gd name="adj3" fmla="val 159227"/>
              <a:gd name="adj4" fmla="val 7509"/>
              <a:gd name="adj5" fmla="val 192211"/>
              <a:gd name="adj6" fmla="val -678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Unit vectors</a:t>
            </a:r>
          </a:p>
        </p:txBody>
      </p:sp>
      <p:cxnSp>
        <p:nvCxnSpPr>
          <p:cNvPr id="54287" name="Straight Connector 7"/>
          <p:cNvCxnSpPr>
            <a:cxnSpLocks noChangeShapeType="1"/>
          </p:cNvCxnSpPr>
          <p:nvPr/>
        </p:nvCxnSpPr>
        <p:spPr bwMode="auto">
          <a:xfrm flipH="1">
            <a:off x="4419600" y="2134395"/>
            <a:ext cx="305596" cy="583405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54278" name="TextBox 10"/>
          <p:cNvSpPr txBox="1">
            <a:spLocks noChangeArrowheads="1"/>
          </p:cNvSpPr>
          <p:nvPr/>
        </p:nvSpPr>
        <p:spPr bwMode="auto">
          <a:xfrm>
            <a:off x="304800" y="4485720"/>
            <a:ext cx="8610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 dirty="0" smtClean="0">
                <a:solidFill>
                  <a:srgbClr val="0000FF"/>
                </a:solidFill>
                <a:latin typeface="Calibri (Body)"/>
                <a:cs typeface="Calibri (Body)"/>
              </a:rPr>
              <a:t>v</a:t>
            </a:r>
            <a:r>
              <a:rPr lang="en-US" i="1" baseline="-25000" dirty="0" smtClean="0">
                <a:solidFill>
                  <a:srgbClr val="0000FF"/>
                </a:solidFill>
                <a:latin typeface="Calibri (Body)"/>
                <a:cs typeface="Calibri (Body)"/>
              </a:rPr>
              <a:t>i</a:t>
            </a:r>
            <a:r>
              <a:rPr lang="en-US" dirty="0" smtClean="0">
                <a:solidFill>
                  <a:srgbClr val="0000FF"/>
                </a:solidFill>
                <a:latin typeface="Calibri (Body)"/>
                <a:cs typeface="Calibri (Body)"/>
              </a:rPr>
              <a:t> is the PPMI value for word </a:t>
            </a:r>
            <a:r>
              <a:rPr lang="en-US" i="1" dirty="0">
                <a:solidFill>
                  <a:srgbClr val="0000FF"/>
                </a:solidFill>
                <a:latin typeface="Calibri (Body)"/>
                <a:cs typeface="Calibri (Body)"/>
              </a:rPr>
              <a:t>v</a:t>
            </a:r>
            <a:r>
              <a:rPr lang="en-US" dirty="0" smtClean="0">
                <a:solidFill>
                  <a:srgbClr val="0000FF"/>
                </a:solidFill>
                <a:latin typeface="Calibri (Body)"/>
                <a:cs typeface="Calibri (Body)"/>
              </a:rPr>
              <a:t> in context </a:t>
            </a:r>
            <a:r>
              <a:rPr lang="en-US" i="1" dirty="0" err="1" smtClean="0">
                <a:solidFill>
                  <a:srgbClr val="0000FF"/>
                </a:solidFill>
                <a:latin typeface="Calibri (Body)"/>
                <a:cs typeface="Calibri (Body)"/>
              </a:rPr>
              <a:t>i</a:t>
            </a:r>
            <a:r>
              <a:rPr lang="en-US" dirty="0" smtClean="0">
                <a:solidFill>
                  <a:srgbClr val="0000FF"/>
                </a:solidFill>
                <a:latin typeface="Calibri (Body)"/>
                <a:cs typeface="Calibri (Body)"/>
              </a:rPr>
              <a:t> </a:t>
            </a:r>
          </a:p>
          <a:p>
            <a:r>
              <a:rPr lang="en-US" i="1" dirty="0" err="1">
                <a:solidFill>
                  <a:srgbClr val="0000FF"/>
                </a:solidFill>
                <a:latin typeface="Calibri (Body)"/>
                <a:cs typeface="Calibri (Body)"/>
              </a:rPr>
              <a:t>w</a:t>
            </a:r>
            <a:r>
              <a:rPr lang="en-US" i="1" baseline="-25000" dirty="0" err="1" smtClean="0">
                <a:solidFill>
                  <a:srgbClr val="0000FF"/>
                </a:solidFill>
                <a:latin typeface="Calibri (Body)"/>
                <a:cs typeface="Calibri (Body)"/>
              </a:rPr>
              <a:t>i</a:t>
            </a:r>
            <a:r>
              <a:rPr lang="en-US" dirty="0" smtClean="0">
                <a:solidFill>
                  <a:srgbClr val="0000FF"/>
                </a:solidFill>
                <a:latin typeface="Calibri (Body)"/>
                <a:cs typeface="Calibri (Body)"/>
              </a:rPr>
              <a:t> </a:t>
            </a:r>
            <a:r>
              <a:rPr lang="en-US" dirty="0">
                <a:solidFill>
                  <a:srgbClr val="0000FF"/>
                </a:solidFill>
                <a:latin typeface="Calibri (Body)"/>
                <a:cs typeface="Calibri (Body)"/>
              </a:rPr>
              <a:t>is the PPMI value for word </a:t>
            </a:r>
            <a:r>
              <a:rPr lang="en-US" i="1" dirty="0">
                <a:solidFill>
                  <a:srgbClr val="0000FF"/>
                </a:solidFill>
                <a:latin typeface="Calibri (Body)"/>
                <a:cs typeface="Calibri (Body)"/>
              </a:rPr>
              <a:t>w</a:t>
            </a:r>
            <a:r>
              <a:rPr lang="en-US" dirty="0" smtClean="0">
                <a:solidFill>
                  <a:srgbClr val="0000FF"/>
                </a:solidFill>
                <a:latin typeface="Calibri (Body)"/>
                <a:cs typeface="Calibri (Body)"/>
              </a:rPr>
              <a:t> </a:t>
            </a:r>
            <a:r>
              <a:rPr lang="en-US" dirty="0">
                <a:solidFill>
                  <a:srgbClr val="0000FF"/>
                </a:solidFill>
                <a:latin typeface="Calibri (Body)"/>
                <a:cs typeface="Calibri (Body)"/>
              </a:rPr>
              <a:t>in context </a:t>
            </a:r>
            <a:r>
              <a:rPr lang="en-US" i="1" dirty="0" err="1" smtClean="0">
                <a:solidFill>
                  <a:srgbClr val="0000FF"/>
                </a:solidFill>
                <a:latin typeface="Calibri (Body)"/>
                <a:cs typeface="Calibri (Body)"/>
              </a:rPr>
              <a:t>i</a:t>
            </a:r>
            <a:r>
              <a:rPr lang="en-US" i="1" dirty="0" smtClean="0">
                <a:solidFill>
                  <a:srgbClr val="0000FF"/>
                </a:solidFill>
                <a:latin typeface="Calibri (Body)"/>
                <a:cs typeface="Calibri (Body)"/>
              </a:rPr>
              <a:t>.</a:t>
            </a:r>
            <a:r>
              <a:rPr lang="en-US" dirty="0" smtClean="0">
                <a:solidFill>
                  <a:srgbClr val="0000FF"/>
                </a:solidFill>
                <a:latin typeface="Calibri (Body)"/>
                <a:cs typeface="Calibri (Body)"/>
              </a:rPr>
              <a:t> </a:t>
            </a:r>
            <a:endParaRPr lang="en-US" dirty="0">
              <a:solidFill>
                <a:srgbClr val="0000FF"/>
              </a:solidFill>
              <a:latin typeface="Calibri (Body)"/>
              <a:cs typeface="Calibri (Body)"/>
            </a:endParaRPr>
          </a:p>
          <a:p>
            <a:endParaRPr lang="en-US" dirty="0">
              <a:solidFill>
                <a:srgbClr val="0000FF"/>
              </a:solidFill>
              <a:latin typeface="Calibri (Body)"/>
              <a:cs typeface="Calibri (Body)"/>
            </a:endParaRPr>
          </a:p>
          <a:p>
            <a:r>
              <a:rPr lang="en-US" sz="2800" dirty="0" smtClean="0">
                <a:latin typeface="Calibri (Body)"/>
                <a:cs typeface="Calibri (Body)"/>
              </a:rPr>
              <a:t>Cos(</a:t>
            </a:r>
            <a:r>
              <a:rPr lang="en-US" sz="2800" i="1" dirty="0" err="1">
                <a:latin typeface="Calibri (Body)"/>
                <a:cs typeface="Calibri (Body)"/>
              </a:rPr>
              <a:t>v</a:t>
            </a:r>
            <a:r>
              <a:rPr lang="en-US" sz="2800" i="1" dirty="0" err="1" smtClean="0">
                <a:latin typeface="Calibri (Body)"/>
                <a:cs typeface="Calibri (Body)"/>
              </a:rPr>
              <a:t>,</a:t>
            </a:r>
            <a:r>
              <a:rPr lang="en-US" sz="2800" i="1" dirty="0" err="1">
                <a:latin typeface="Calibri (Body)"/>
                <a:cs typeface="Calibri (Body)"/>
              </a:rPr>
              <a:t>w</a:t>
            </a:r>
            <a:r>
              <a:rPr lang="en-US" sz="2800" dirty="0" smtClean="0">
                <a:latin typeface="Calibri (Body)"/>
                <a:cs typeface="Calibri (Body)"/>
              </a:rPr>
              <a:t>) </a:t>
            </a:r>
            <a:r>
              <a:rPr lang="en-US" sz="2800" dirty="0">
                <a:latin typeface="Calibri (Body)"/>
                <a:cs typeface="Calibri (Body)"/>
              </a:rPr>
              <a:t>is the cosine similarity of </a:t>
            </a:r>
            <a:r>
              <a:rPr lang="en-US" sz="2800" i="1" dirty="0">
                <a:latin typeface="Calibri (Body)"/>
                <a:cs typeface="Calibri (Body)"/>
              </a:rPr>
              <a:t>v</a:t>
            </a:r>
            <a:r>
              <a:rPr lang="en-US" sz="2800" dirty="0" smtClean="0">
                <a:latin typeface="Calibri (Body)"/>
                <a:cs typeface="Calibri (Body)"/>
              </a:rPr>
              <a:t> </a:t>
            </a:r>
            <a:r>
              <a:rPr lang="en-US" sz="2800" dirty="0">
                <a:latin typeface="Calibri (Body)"/>
                <a:cs typeface="Calibri (Body)"/>
              </a:rPr>
              <a:t>and </a:t>
            </a:r>
            <a:r>
              <a:rPr lang="en-US" sz="2800" i="1" dirty="0" smtClean="0">
                <a:latin typeface="Calibri (Body)"/>
                <a:cs typeface="Calibri (Body)"/>
              </a:rPr>
              <a:t>w</a:t>
            </a:r>
            <a:endParaRPr lang="en-US" dirty="0">
              <a:latin typeface="Calibri (Body)"/>
              <a:cs typeface="Calibri (Body)"/>
            </a:endParaRPr>
          </a:p>
        </p:txBody>
      </p:sp>
      <p:cxnSp>
        <p:nvCxnSpPr>
          <p:cNvPr id="54280" name="Straight Arrow Connector 12"/>
          <p:cNvCxnSpPr>
            <a:cxnSpLocks noChangeShapeType="1"/>
          </p:cNvCxnSpPr>
          <p:nvPr/>
        </p:nvCxnSpPr>
        <p:spPr bwMode="auto">
          <a:xfrm>
            <a:off x="5257800" y="6064370"/>
            <a:ext cx="2286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</p:spPr>
      </p:cxnSp>
      <p:cxnSp>
        <p:nvCxnSpPr>
          <p:cNvPr id="54281" name="Straight Arrow Connector 13"/>
          <p:cNvCxnSpPr>
            <a:cxnSpLocks noChangeShapeType="1"/>
          </p:cNvCxnSpPr>
          <p:nvPr/>
        </p:nvCxnSpPr>
        <p:spPr bwMode="auto">
          <a:xfrm>
            <a:off x="6175344" y="6060520"/>
            <a:ext cx="22860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</p:spPr>
      </p:cxnSp>
      <p:cxnSp>
        <p:nvCxnSpPr>
          <p:cNvPr id="54283" name="Straight Arrow Connector 15"/>
          <p:cNvCxnSpPr>
            <a:cxnSpLocks noChangeShapeType="1"/>
          </p:cNvCxnSpPr>
          <p:nvPr/>
        </p:nvCxnSpPr>
        <p:spPr bwMode="auto">
          <a:xfrm>
            <a:off x="1336644" y="6060521"/>
            <a:ext cx="2286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</p:spPr>
      </p:cxnSp>
      <p:cxnSp>
        <p:nvCxnSpPr>
          <p:cNvPr id="54284" name="Straight Arrow Connector 16"/>
          <p:cNvCxnSpPr>
            <a:cxnSpLocks noChangeShapeType="1"/>
          </p:cNvCxnSpPr>
          <p:nvPr/>
        </p:nvCxnSpPr>
        <p:spPr bwMode="auto">
          <a:xfrm>
            <a:off x="1055148" y="6062109"/>
            <a:ext cx="2286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54285" name="TextBox 14"/>
          <p:cNvSpPr txBox="1">
            <a:spLocks noChangeArrowheads="1"/>
          </p:cNvSpPr>
          <p:nvPr/>
        </p:nvSpPr>
        <p:spPr bwMode="auto">
          <a:xfrm>
            <a:off x="7620002" y="-33547"/>
            <a:ext cx="96883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FBFCFF"/>
                </a:solidFill>
              </a:rPr>
              <a:t>Sec. 6.3</a:t>
            </a:r>
          </a:p>
        </p:txBody>
      </p:sp>
    </p:spTree>
    <p:extLst>
      <p:ext uri="{BB962C8B-B14F-4D97-AF65-F5344CB8AC3E}">
        <p14:creationId xmlns:p14="http://schemas.microsoft.com/office/powerpoint/2010/main" val="866920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428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Cosine as a similarity metric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03400"/>
            <a:ext cx="5334000" cy="4445000"/>
          </a:xfrm>
        </p:spPr>
        <p:txBody>
          <a:bodyPr/>
          <a:lstStyle/>
          <a:p>
            <a:r>
              <a:rPr lang="en-US" dirty="0" smtClean="0"/>
              <a:t>-1: vectors point in opposite directions </a:t>
            </a:r>
          </a:p>
          <a:p>
            <a:r>
              <a:rPr lang="en-US" dirty="0" smtClean="0"/>
              <a:t>+1:  vectors </a:t>
            </a:r>
            <a:r>
              <a:rPr lang="en-US" dirty="0"/>
              <a:t>point in </a:t>
            </a:r>
            <a:r>
              <a:rPr lang="en-US" dirty="0" smtClean="0"/>
              <a:t>same directions</a:t>
            </a:r>
            <a:endParaRPr lang="en-US" dirty="0"/>
          </a:p>
          <a:p>
            <a:r>
              <a:rPr lang="en-US" dirty="0" smtClean="0"/>
              <a:t>0: vectors are orthogonal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Raw frequency or PPMI are non-negative, so  cosine range 0-1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t="16666" b="16666"/>
          <a:stretch>
            <a:fillRect/>
          </a:stretch>
        </p:blipFill>
        <p:spPr bwMode="auto">
          <a:xfrm>
            <a:off x="5600700" y="1397000"/>
            <a:ext cx="3543301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6449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4648200" y="279400"/>
          <a:ext cx="44196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838200"/>
                <a:gridCol w="838200"/>
                <a:gridCol w="1295400"/>
              </a:tblGrid>
              <a:tr h="533400">
                <a:tc>
                  <a:txBody>
                    <a:bodyPr/>
                    <a:lstStyle/>
                    <a:p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large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data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computer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apricot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2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0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0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digital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0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1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2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information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1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6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1</a:t>
                      </a:r>
                      <a:endParaRPr lang="en-US" sz="2700" dirty="0"/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2413000"/>
            <a:ext cx="8915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Which pair of words is more similar?</a:t>
            </a:r>
          </a:p>
          <a:p>
            <a:pPr>
              <a:lnSpc>
                <a:spcPct val="120000"/>
              </a:lnSpc>
            </a:pPr>
            <a:r>
              <a:rPr lang="en-US" dirty="0" smtClean="0">
                <a:latin typeface="+mn-lt"/>
              </a:rPr>
              <a:t>cosine(</a:t>
            </a:r>
            <a:r>
              <a:rPr lang="en-US" dirty="0" err="1" smtClean="0">
                <a:latin typeface="+mn-lt"/>
              </a:rPr>
              <a:t>apricot,information</a:t>
            </a:r>
            <a:r>
              <a:rPr lang="en-US" dirty="0" smtClean="0">
                <a:latin typeface="+mn-lt"/>
              </a:rPr>
              <a:t>) = </a:t>
            </a:r>
          </a:p>
          <a:p>
            <a:pPr>
              <a:lnSpc>
                <a:spcPct val="120000"/>
              </a:lnSpc>
            </a:pPr>
            <a:endParaRPr lang="en-US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latin typeface="+mn-lt"/>
              </a:rPr>
              <a:t>cosine(</a:t>
            </a:r>
            <a:r>
              <a:rPr lang="en-US" dirty="0" err="1" smtClean="0">
                <a:latin typeface="+mn-lt"/>
              </a:rPr>
              <a:t>digital,information</a:t>
            </a:r>
            <a:r>
              <a:rPr lang="en-US" dirty="0" smtClean="0">
                <a:latin typeface="+mn-lt"/>
              </a:rPr>
              <a:t>) =</a:t>
            </a:r>
          </a:p>
          <a:p>
            <a:pPr>
              <a:lnSpc>
                <a:spcPct val="120000"/>
              </a:lnSpc>
            </a:pPr>
            <a:endParaRPr lang="en-US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latin typeface="+mn-lt"/>
              </a:rPr>
              <a:t>cosine(</a:t>
            </a:r>
            <a:r>
              <a:rPr lang="en-US" dirty="0" err="1" smtClean="0">
                <a:latin typeface="+mn-lt"/>
              </a:rPr>
              <a:t>apricot,digital</a:t>
            </a:r>
            <a:r>
              <a:rPr lang="en-US" dirty="0" smtClean="0">
                <a:latin typeface="+mn-lt"/>
              </a:rPr>
              <a:t>) =</a:t>
            </a:r>
            <a:endParaRPr lang="en-US" dirty="0">
              <a:latin typeface="+mn-lt"/>
            </a:endParaRPr>
          </a:p>
          <a:p>
            <a:endParaRPr lang="en-US" dirty="0" smtClean="0">
              <a:latin typeface="+mn-lt"/>
            </a:endParaRPr>
          </a:p>
        </p:txBody>
      </p:sp>
      <p:graphicFrame>
        <p:nvGraphicFramePr>
          <p:cNvPr id="10" name="Content Placeholder 3"/>
          <p:cNvGraphicFramePr>
            <a:graphicFrameLocks noChangeAspect="1"/>
          </p:cNvGraphicFramePr>
          <p:nvPr>
            <p:extLst/>
          </p:nvPr>
        </p:nvGraphicFramePr>
        <p:xfrm>
          <a:off x="304801" y="1295400"/>
          <a:ext cx="4169255" cy="1280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4" name="Equation" r:id="rId3" imgW="2921000" imgH="673100" progId="Equation.3">
                  <p:embed/>
                </p:oleObj>
              </mc:Choice>
              <mc:Fallback>
                <p:oleObj name="Equation" r:id="rId3" imgW="2921000" imgH="673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1" y="1295400"/>
                        <a:ext cx="4169255" cy="12805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515012" y="5784168"/>
          <a:ext cx="980789" cy="45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5" name="Equation" r:id="rId5" imgW="622300" imgH="215900" progId="Equation.3">
                  <p:embed/>
                </p:oleObj>
              </mc:Choice>
              <mc:Fallback>
                <p:oleObj name="Equation" r:id="rId5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15012" y="5784168"/>
                        <a:ext cx="980789" cy="453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5410200" y="4282808"/>
          <a:ext cx="1060854" cy="45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6" name="Equation" r:id="rId7" imgW="673100" imgH="215900" progId="Equation.3">
                  <p:embed/>
                </p:oleObj>
              </mc:Choice>
              <mc:Fallback>
                <p:oleObj name="Equation" r:id="rId7" imgW="6731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10200" y="4282808"/>
                        <a:ext cx="1060854" cy="453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5486400" y="3119235"/>
          <a:ext cx="1060854" cy="45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7" name="Equation" r:id="rId9" imgW="673100" imgH="215900" progId="Equation.3">
                  <p:embed/>
                </p:oleObj>
              </mc:Choice>
              <mc:Fallback>
                <p:oleObj name="Equation" r:id="rId9" imgW="6731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86400" y="3119235"/>
                        <a:ext cx="1060854" cy="453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4572001" y="5809659"/>
          <a:ext cx="980789" cy="45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8" name="Equation" r:id="rId10" imgW="622300" imgH="215900" progId="Equation.3">
                  <p:embed/>
                </p:oleObj>
              </mc:Choice>
              <mc:Fallback>
                <p:oleObj name="Equation" r:id="rId10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72001" y="5809659"/>
                        <a:ext cx="980789" cy="453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4353212" y="4282808"/>
          <a:ext cx="980789" cy="45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9" name="Equation" r:id="rId12" imgW="622300" imgH="215900" progId="Equation.3">
                  <p:embed/>
                </p:oleObj>
              </mc:Choice>
              <mc:Fallback>
                <p:oleObj name="Equation" r:id="rId12" imgW="6223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53212" y="4282808"/>
                        <a:ext cx="980789" cy="453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4648200" y="3835400"/>
          <a:ext cx="1458316" cy="824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0" name="Equation" r:id="rId13" imgW="927100" imgH="393700" progId="Equation.3">
                  <p:embed/>
                </p:oleObj>
              </mc:Choice>
              <mc:Fallback>
                <p:oleObj name="Equation" r:id="rId13" imgW="9271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48200" y="3835400"/>
                        <a:ext cx="1458316" cy="824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886200" y="5257800"/>
          <a:ext cx="1458316" cy="824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1" name="Equation" r:id="rId15" imgW="927100" imgH="393700" progId="Equation.3">
                  <p:embed/>
                </p:oleObj>
              </mc:Choice>
              <mc:Fallback>
                <p:oleObj name="Equation" r:id="rId15" imgW="9271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86200" y="5257800"/>
                        <a:ext cx="1458316" cy="824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6629400" y="3937001"/>
          <a:ext cx="1500298" cy="880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" name="Equation" r:id="rId17" imgW="952500" imgH="419100" progId="Equation.3">
                  <p:embed/>
                </p:oleObj>
              </mc:Choice>
              <mc:Fallback>
                <p:oleObj name="Equation" r:id="rId17" imgW="952500" imgH="419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29400" y="3937001"/>
                        <a:ext cx="1500298" cy="8808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6096000" y="5461000"/>
          <a:ext cx="380046" cy="346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3" name="Equation" r:id="rId19" imgW="241300" imgH="165100" progId="Equation.3">
                  <p:embed/>
                </p:oleObj>
              </mc:Choice>
              <mc:Fallback>
                <p:oleObj name="Equation" r:id="rId19" imgW="2413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96000" y="5461000"/>
                        <a:ext cx="380046" cy="346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986194" y="2629549"/>
            <a:ext cx="1301080" cy="405641"/>
            <a:chOff x="7432424" y="4508263"/>
            <a:chExt cx="1301080" cy="30423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7584260" y="4508263"/>
                  <a:ext cx="98905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 xmlns="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i="1">
                            <a:latin typeface="Cambria Math" charset="0"/>
                          </a:rPr>
                          <m:t>2</m:t>
                        </m:r>
                        <m:r>
                          <a:rPr lang="en-US" sz="1800" b="0" i="1" smtClean="0">
                            <a:latin typeface="Cambria Math" charset="0"/>
                          </a:rPr>
                          <m:t>+0+0</m:t>
                        </m:r>
                      </m:oMath>
                    </m:oMathPara>
                  </a14:m>
                  <a:endParaRPr lang="en-US" sz="1800" b="0" dirty="0" smtClean="0">
                    <a:latin typeface="+mn-lt"/>
                  </a:endParaRPr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84260" y="4508263"/>
                  <a:ext cx="989053" cy="276999"/>
                </a:xfrm>
                <a:prstGeom prst="rect">
                  <a:avLst/>
                </a:prstGeom>
                <a:blipFill rotWithShape="0">
                  <a:blip r:embed="rId21"/>
                  <a:stretch>
                    <a:fillRect l="-5556" r="-5556" b="-1111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" name="Straight Connector 6"/>
            <p:cNvCxnSpPr/>
            <p:nvPr/>
          </p:nvCxnSpPr>
          <p:spPr bwMode="auto">
            <a:xfrm>
              <a:off x="7432424" y="4812494"/>
              <a:ext cx="1301080" cy="0"/>
            </a:xfrm>
            <a:prstGeom prst="line">
              <a:avLst/>
            </a:prstGeom>
            <a:gradFill rotWithShape="0">
              <a:gsLst>
                <a:gs pos="0">
                  <a:srgbClr val="A50021"/>
                </a:gs>
                <a:gs pos="100000">
                  <a:schemeClr val="tx1"/>
                </a:gs>
              </a:gsLst>
              <a:lin ang="0" scaled="1"/>
            </a:gra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272030" y="3160000"/>
                <a:ext cx="126301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 xmlns="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800" i="1" smtClean="0">
                              <a:latin typeface="Cambria Math" charset="0"/>
                            </a:rPr>
                          </m:ctrlPr>
                        </m:radPr>
                        <m:deg/>
                        <m:e>
                          <m:r>
                            <a:rPr lang="en-US" sz="1800" i="1">
                              <a:latin typeface="Cambria Math" charset="0"/>
                            </a:rPr>
                            <m:t>2+0+0</m:t>
                          </m:r>
                          <m:r>
                            <m:rPr>
                              <m:nor/>
                            </m:rPr>
                            <a:rPr lang="en-US" sz="1800" dirty="0"/>
                            <m:t> </m:t>
                          </m:r>
                        </m:e>
                      </m:rad>
                    </m:oMath>
                  </m:oMathPara>
                </a14:m>
                <a:endParaRPr lang="en-US" sz="1800" b="0" dirty="0" smtClean="0">
                  <a:latin typeface="+mn-lt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2029" y="2370000"/>
                <a:ext cx="1214371" cy="309700"/>
              </a:xfrm>
              <a:prstGeom prst="rect">
                <a:avLst/>
              </a:prstGeom>
              <a:blipFill rotWithShape="0">
                <a:blip r:embed="rId22"/>
                <a:stretch>
                  <a:fillRect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731687" y="2766117"/>
                <a:ext cx="244132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 xmlns="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charset="0"/>
                        </a:rPr>
                        <m:t>= </m:t>
                      </m:r>
                      <m:f>
                        <m:fPr>
                          <m:ctrlPr>
                            <a:rPr lang="en-US" sz="1800" b="0" i="1" smtClean="0">
                              <a:latin typeface="Cambria Math" charset="0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 charset="0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800" i="1">
                                  <a:latin typeface="Cambria Math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i="1">
                                  <a:latin typeface="Cambria Math" charset="0"/>
                                </a:rPr>
                                <m:t>2</m:t>
                              </m:r>
                            </m:e>
                          </m:rad>
                          <m:rad>
                            <m:radPr>
                              <m:degHide m:val="on"/>
                              <m:ctrlPr>
                                <a:rPr lang="en-US" sz="1800" i="1">
                                  <a:latin typeface="Cambria Math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i="1">
                                  <a:latin typeface="Cambria Math" charset="0"/>
                                </a:rPr>
                                <m:t>38</m:t>
                              </m:r>
                            </m:e>
                          </m:rad>
                        </m:den>
                      </m:f>
                      <m:r>
                        <a:rPr lang="en-US" sz="1800" b="0" i="0" smtClean="0">
                          <a:latin typeface="Cambria Math" charset="0"/>
                        </a:rPr>
                        <m:t>= .23</m:t>
                      </m:r>
                    </m:oMath>
                  </m:oMathPara>
                </a14:m>
                <a:endParaRPr lang="en-US" sz="1800" b="0" dirty="0" smtClean="0">
                  <a:latin typeface="+mn-lt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1687" y="2074588"/>
                <a:ext cx="1686552" cy="573362"/>
              </a:xfrm>
              <a:prstGeom prst="rect">
                <a:avLst/>
              </a:prstGeom>
              <a:blipFill rotWithShape="0">
                <a:blip r:embed="rId23"/>
                <a:stretch>
                  <a:fillRect b="-10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5814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9981" y="239661"/>
            <a:ext cx="7467600" cy="990600"/>
          </a:xfrm>
        </p:spPr>
        <p:txBody>
          <a:bodyPr/>
          <a:lstStyle/>
          <a:p>
            <a:r>
              <a:rPr lang="en-US" dirty="0" smtClean="0"/>
              <a:t>Visualizing vectors and angles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905000"/>
            <a:ext cx="6045200" cy="470991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37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/>
          </p:nvPr>
        </p:nvGraphicFramePr>
        <p:xfrm>
          <a:off x="5486400" y="1498600"/>
          <a:ext cx="31242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838200"/>
                <a:gridCol w="838200"/>
              </a:tblGrid>
              <a:tr h="533400">
                <a:tc>
                  <a:txBody>
                    <a:bodyPr/>
                    <a:lstStyle/>
                    <a:p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large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data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apricot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2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0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digital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0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1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information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1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6</a:t>
                      </a:r>
                      <a:endParaRPr lang="en-US" sz="27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23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584200"/>
            <a:ext cx="4004187" cy="2133600"/>
          </a:xfrm>
        </p:spPr>
        <p:txBody>
          <a:bodyPr/>
          <a:lstStyle/>
          <a:p>
            <a:r>
              <a:rPr lang="en-US" dirty="0" smtClean="0"/>
              <a:t>Clustering vectors to visualize similarity in co-occurrence matrices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112" y="248162"/>
            <a:ext cx="3615889" cy="604284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15000" y="6343445"/>
            <a:ext cx="1967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Rohde et al. (2006)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055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possible similarity </a:t>
            </a:r>
            <a:r>
              <a:rPr lang="en-US" dirty="0"/>
              <a:t>measures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1860" name="Picture 4" descr="s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05000"/>
            <a:ext cx="6794500" cy="450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4686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458200" cy="838200"/>
          </a:xfrm>
        </p:spPr>
        <p:txBody>
          <a:bodyPr/>
          <a:lstStyle/>
          <a:p>
            <a:r>
              <a:rPr lang="en-US" sz="3200" dirty="0" smtClean="0"/>
              <a:t>Word similarity for historical linguistics:</a:t>
            </a:r>
            <a:br>
              <a:rPr lang="en-US" sz="3200" dirty="0" smtClean="0"/>
            </a:br>
            <a:r>
              <a:rPr lang="en-US" sz="3200" dirty="0" smtClean="0"/>
              <a:t>semantic change over time</a:t>
            </a:r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" r="5347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53001" y="1514157"/>
            <a:ext cx="3776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latin typeface="+mn-lt"/>
              </a:rPr>
              <a:t>Kulkarni</a:t>
            </a:r>
            <a:r>
              <a:rPr lang="en-US" sz="1800" dirty="0" smtClean="0">
                <a:latin typeface="+mn-lt"/>
              </a:rPr>
              <a:t>, Al-</a:t>
            </a:r>
            <a:r>
              <a:rPr lang="en-US" sz="1800" dirty="0" err="1" smtClean="0">
                <a:latin typeface="+mn-lt"/>
              </a:rPr>
              <a:t>Rfou</a:t>
            </a:r>
            <a:r>
              <a:rPr lang="en-US" sz="1800" dirty="0" smtClean="0">
                <a:latin typeface="+mn-lt"/>
              </a:rPr>
              <a:t>, </a:t>
            </a:r>
            <a:r>
              <a:rPr lang="en-US" sz="1800" dirty="0" err="1" smtClean="0">
                <a:latin typeface="+mn-lt"/>
              </a:rPr>
              <a:t>Perozzi</a:t>
            </a:r>
            <a:r>
              <a:rPr lang="en-US" sz="1800" dirty="0" smtClean="0">
                <a:latin typeface="+mn-lt"/>
              </a:rPr>
              <a:t>, </a:t>
            </a:r>
            <a:r>
              <a:rPr lang="en-US" sz="1800" dirty="0" err="1" smtClean="0">
                <a:latin typeface="+mn-lt"/>
              </a:rPr>
              <a:t>Skiena</a:t>
            </a:r>
            <a:r>
              <a:rPr lang="en-US" sz="1800" dirty="0" smtClean="0">
                <a:latin typeface="+mn-lt"/>
              </a:rPr>
              <a:t> 2015</a:t>
            </a:r>
            <a:endParaRPr lang="en-US" sz="18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1551226"/>
            <a:ext cx="2676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latin typeface="+mn-lt"/>
              </a:rPr>
              <a:t>Sagi</a:t>
            </a:r>
            <a:r>
              <a:rPr lang="en-US" sz="1800" dirty="0" smtClean="0">
                <a:latin typeface="+mn-lt"/>
              </a:rPr>
              <a:t>, Kaufmann Clark 2013</a:t>
            </a:r>
          </a:p>
          <a:p>
            <a:endParaRPr lang="en-US" sz="1800" dirty="0">
              <a:latin typeface="+mn-lt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/>
          </p:nvPr>
        </p:nvGraphicFramePr>
        <p:xfrm>
          <a:off x="-381000" y="2006600"/>
          <a:ext cx="4572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09382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3962400" y="-431800"/>
            <a:ext cx="4800600" cy="2540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0" y="2413000"/>
            <a:ext cx="5105400" cy="17272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Measuring similarity: the cosine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52855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syntax to define a word’s context</a:t>
            </a:r>
            <a:endParaRPr lang="en-US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8839200" cy="4445000"/>
          </a:xfrm>
        </p:spPr>
        <p:txBody>
          <a:bodyPr/>
          <a:lstStyle/>
          <a:p>
            <a:r>
              <a:rPr lang="en-US" dirty="0" err="1"/>
              <a:t>Zellig</a:t>
            </a:r>
            <a:r>
              <a:rPr lang="en-US" dirty="0"/>
              <a:t> Harris (1968)</a:t>
            </a:r>
          </a:p>
          <a:p>
            <a:pPr marL="457200" lvl="1" indent="0">
              <a:buNone/>
            </a:pPr>
            <a:r>
              <a:rPr lang="en-US" sz="2400" dirty="0" smtClean="0"/>
              <a:t>“The </a:t>
            </a:r>
            <a:r>
              <a:rPr lang="en-US" sz="2400" dirty="0"/>
              <a:t>meaning of entities, and the meaning of grammatical relations among them, is related to the restriction of combinations of these entities relative to other </a:t>
            </a:r>
            <a:r>
              <a:rPr lang="en-US" sz="2400" dirty="0" smtClean="0"/>
              <a:t>entities”</a:t>
            </a:r>
            <a:endParaRPr lang="en-US" sz="2400" dirty="0"/>
          </a:p>
          <a:p>
            <a:r>
              <a:rPr lang="en-US" b="1" dirty="0" smtClean="0"/>
              <a:t>Two words </a:t>
            </a:r>
            <a:r>
              <a:rPr lang="en-US" b="1" dirty="0"/>
              <a:t>are similar if they have similar </a:t>
            </a:r>
            <a:r>
              <a:rPr lang="en-US" b="1" dirty="0" smtClean="0"/>
              <a:t>syntactic contexts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00FF"/>
                </a:solidFill>
              </a:rPr>
              <a:t>D</a:t>
            </a:r>
            <a:r>
              <a:rPr lang="en-US" b="1" dirty="0" smtClean="0">
                <a:solidFill>
                  <a:srgbClr val="0000FF"/>
                </a:solidFill>
              </a:rPr>
              <a:t>uty</a:t>
            </a:r>
            <a:r>
              <a:rPr lang="en-US" b="1" dirty="0" smtClean="0"/>
              <a:t> </a:t>
            </a:r>
            <a:r>
              <a:rPr lang="en-US" dirty="0"/>
              <a:t>and </a:t>
            </a:r>
            <a:r>
              <a:rPr lang="en-US" b="1" dirty="0" smtClean="0">
                <a:solidFill>
                  <a:srgbClr val="0000FF"/>
                </a:solidFill>
              </a:rPr>
              <a:t>responsibility </a:t>
            </a:r>
            <a:r>
              <a:rPr lang="en-US" dirty="0" smtClean="0"/>
              <a:t>have similar syntactic distribution: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                      </a:t>
            </a:r>
            <a:endParaRPr lang="en-US" sz="2000" dirty="0">
              <a:solidFill>
                <a:srgbClr val="A6A6A6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81000" y="5115560"/>
          <a:ext cx="8610600" cy="146304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2487507"/>
                <a:gridCol w="6123093"/>
              </a:tblGrid>
              <a:tr h="93472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Modified by adjectives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additional, administrative, assumed, collective, congressional, constitutional …</a:t>
                      </a:r>
                      <a:endParaRPr lang="en-US" sz="2700" dirty="0"/>
                    </a:p>
                  </a:txBody>
                  <a:tcPr marT="60960" marB="60960"/>
                </a:tc>
              </a:tr>
              <a:tr h="528320"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Objects of verbs</a:t>
                      </a:r>
                      <a:endParaRPr lang="en-US" sz="27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700" dirty="0" smtClean="0"/>
                        <a:t>assert, assign, assume, attend to, avoid, become, breach..</a:t>
                      </a:r>
                      <a:endParaRPr lang="en-US" sz="27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326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95400" y="-228600"/>
            <a:ext cx="7848600" cy="1219200"/>
          </a:xfrm>
        </p:spPr>
        <p:txBody>
          <a:bodyPr/>
          <a:lstStyle/>
          <a:p>
            <a:r>
              <a:rPr lang="en-US" sz="2600" dirty="0"/>
              <a:t>Co-occurrence vectors based </a:t>
            </a:r>
            <a:r>
              <a:rPr lang="en-US" sz="2600" dirty="0" smtClean="0"/>
              <a:t>on syntactic </a:t>
            </a:r>
            <a:r>
              <a:rPr lang="en-US" sz="2600" dirty="0"/>
              <a:t>dependencies</a:t>
            </a:r>
          </a:p>
        </p:txBody>
      </p:sp>
      <p:sp>
        <p:nvSpPr>
          <p:cNvPr id="107523" name="Rectangle 1027"/>
          <p:cNvSpPr>
            <a:spLocks noGrp="1" noChangeArrowheads="1"/>
          </p:cNvSpPr>
          <p:nvPr>
            <p:ph idx="1"/>
          </p:nvPr>
        </p:nvSpPr>
        <p:spPr>
          <a:xfrm>
            <a:off x="304800" y="1701800"/>
            <a:ext cx="8823854" cy="4445000"/>
          </a:xfrm>
        </p:spPr>
        <p:txBody>
          <a:bodyPr/>
          <a:lstStyle/>
          <a:p>
            <a:r>
              <a:rPr lang="en-US" smtClean="0"/>
              <a:t>Each dimension: </a:t>
            </a:r>
            <a:r>
              <a:rPr lang="en-US" dirty="0" smtClean="0"/>
              <a:t>a context word </a:t>
            </a:r>
            <a:r>
              <a:rPr lang="en-US" smtClean="0"/>
              <a:t>in one of R grammatical relations</a:t>
            </a:r>
            <a:endParaRPr lang="en-US" dirty="0" smtClean="0"/>
          </a:p>
          <a:p>
            <a:pPr lvl="1">
              <a:lnSpc>
                <a:spcPct val="80000"/>
              </a:lnSpc>
            </a:pPr>
            <a:r>
              <a:rPr lang="en-US" dirty="0" smtClean="0"/>
              <a:t>Subject-of- “absorb”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Instead of a vector of </a:t>
            </a:r>
            <a:r>
              <a:rPr lang="en-US" i="1" dirty="0" smtClean="0"/>
              <a:t>|V| </a:t>
            </a:r>
            <a:r>
              <a:rPr lang="en-US" dirty="0" smtClean="0"/>
              <a:t>features, a vector of </a:t>
            </a:r>
            <a:r>
              <a:rPr lang="en-US" i="1" dirty="0" smtClean="0"/>
              <a:t>R|V|</a:t>
            </a:r>
          </a:p>
          <a:p>
            <a:r>
              <a:rPr lang="en-US" dirty="0" smtClean="0"/>
              <a:t>Example: counts for the word </a:t>
            </a:r>
            <a:r>
              <a:rPr lang="en-US" i="1" dirty="0" smtClean="0"/>
              <a:t>cell</a:t>
            </a:r>
            <a:r>
              <a:rPr lang="en-US" dirty="0"/>
              <a:t> </a:t>
            </a:r>
            <a:r>
              <a:rPr lang="en-US" dirty="0" smtClean="0"/>
              <a:t>:</a:t>
            </a:r>
          </a:p>
        </p:txBody>
      </p:sp>
      <p:pic>
        <p:nvPicPr>
          <p:cNvPr id="107524" name="Picture 1028" descr="ce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815416"/>
            <a:ext cx="7321804" cy="3042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971800" y="1092200"/>
            <a:ext cx="6156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+mn-lt"/>
              </a:rPr>
              <a:t>Dekang</a:t>
            </a:r>
            <a:r>
              <a:rPr lang="en-US" sz="1600" dirty="0" smtClean="0">
                <a:latin typeface="+mn-lt"/>
              </a:rPr>
              <a:t> Lin, 1998 “Automatic Retrieval and Clustering of Similar Words”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017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Syntactic dependencies for dimensions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Alternative (</a:t>
            </a:r>
            <a:r>
              <a:rPr lang="en-US" dirty="0" err="1" smtClean="0"/>
              <a:t>Padó</a:t>
            </a:r>
            <a:r>
              <a:rPr lang="en-US" dirty="0" smtClean="0"/>
              <a:t> and </a:t>
            </a:r>
            <a:r>
              <a:rPr lang="en-US" dirty="0" err="1" smtClean="0"/>
              <a:t>Lapata</a:t>
            </a:r>
            <a:r>
              <a:rPr lang="en-US" dirty="0" smtClean="0"/>
              <a:t> 2007):</a:t>
            </a:r>
          </a:p>
          <a:p>
            <a:pPr lvl="1"/>
            <a:r>
              <a:rPr lang="en-US" dirty="0" smtClean="0"/>
              <a:t>Instead of having a |V| x R|V| matrix</a:t>
            </a:r>
          </a:p>
          <a:p>
            <a:pPr lvl="1"/>
            <a:r>
              <a:rPr lang="en-US" dirty="0" smtClean="0"/>
              <a:t>Have a |V| x |V| matrix</a:t>
            </a:r>
          </a:p>
          <a:p>
            <a:pPr lvl="1"/>
            <a:r>
              <a:rPr lang="en-US" dirty="0" smtClean="0"/>
              <a:t>But the co-occurrence counts aren’t just counts of words in a window</a:t>
            </a:r>
          </a:p>
          <a:p>
            <a:pPr lvl="1"/>
            <a:r>
              <a:rPr lang="en-US" dirty="0" smtClean="0"/>
              <a:t>But counts of words that occur in one of R dependencies (subject, object, </a:t>
            </a:r>
            <a:r>
              <a:rPr lang="en-US" dirty="0" err="1" smtClean="0"/>
              <a:t>etc</a:t>
            </a:r>
            <a:r>
              <a:rPr lang="en-US" dirty="0" smtClean="0"/>
              <a:t>).</a:t>
            </a:r>
          </a:p>
          <a:p>
            <a:pPr lvl="1"/>
            <a:r>
              <a:rPr lang="en-US" dirty="0" smtClean="0"/>
              <a:t>So M(“</a:t>
            </a:r>
            <a:r>
              <a:rPr lang="en-US" dirty="0" err="1" smtClean="0"/>
              <a:t>cell”,”absorb</a:t>
            </a:r>
            <a:r>
              <a:rPr lang="en-US" dirty="0" smtClean="0"/>
              <a:t>”) = count(</a:t>
            </a:r>
            <a:r>
              <a:rPr lang="en-US" dirty="0" err="1" smtClean="0"/>
              <a:t>subj</a:t>
            </a:r>
            <a:r>
              <a:rPr lang="en-US" dirty="0" smtClean="0"/>
              <a:t>(</a:t>
            </a:r>
            <a:r>
              <a:rPr lang="en-US" dirty="0" err="1" smtClean="0"/>
              <a:t>cell,absorb</a:t>
            </a:r>
            <a:r>
              <a:rPr lang="en-US" dirty="0" smtClean="0"/>
              <a:t>)) + count(</a:t>
            </a:r>
            <a:r>
              <a:rPr lang="en-US" dirty="0" err="1" smtClean="0"/>
              <a:t>obj</a:t>
            </a:r>
            <a:r>
              <a:rPr lang="en-US" dirty="0" smtClean="0"/>
              <a:t>(</a:t>
            </a:r>
            <a:r>
              <a:rPr lang="en-US" dirty="0" err="1" smtClean="0"/>
              <a:t>cell,absorb</a:t>
            </a:r>
            <a:r>
              <a:rPr lang="en-US" dirty="0" smtClean="0"/>
              <a:t>)) + count(</a:t>
            </a:r>
            <a:r>
              <a:rPr lang="en-US" dirty="0" err="1" smtClean="0"/>
              <a:t>pobj</a:t>
            </a:r>
            <a:r>
              <a:rPr lang="en-US" dirty="0" smtClean="0"/>
              <a:t>(</a:t>
            </a:r>
            <a:r>
              <a:rPr lang="en-US" dirty="0" err="1" smtClean="0"/>
              <a:t>cell,absorb</a:t>
            </a:r>
            <a:r>
              <a:rPr lang="en-US" dirty="0" smtClean="0"/>
              <a:t>)),  etc.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57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77800"/>
            <a:ext cx="7467600" cy="990600"/>
          </a:xfrm>
        </p:spPr>
        <p:txBody>
          <a:bodyPr/>
          <a:lstStyle/>
          <a:p>
            <a:r>
              <a:rPr lang="en-US" dirty="0" smtClean="0"/>
              <a:t>PMI applied to dependency relations</a:t>
            </a:r>
            <a:endParaRPr lang="en-US" dirty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5156200"/>
            <a:ext cx="7010400" cy="152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dirty="0" smtClean="0">
                <a:latin typeface="Courier"/>
                <a:cs typeface="Courier"/>
              </a:rPr>
              <a:t>“Drink it” </a:t>
            </a:r>
            <a:r>
              <a:rPr lang="en-US" sz="2200" dirty="0" smtClean="0"/>
              <a:t>more </a:t>
            </a:r>
            <a:r>
              <a:rPr lang="en-US" sz="2200" dirty="0"/>
              <a:t>common than </a:t>
            </a:r>
            <a:r>
              <a:rPr lang="en-US" sz="2200" dirty="0">
                <a:latin typeface="Courier"/>
                <a:cs typeface="Courier"/>
              </a:rPr>
              <a:t>“drink wine”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But “</a:t>
            </a:r>
            <a:r>
              <a:rPr lang="en-US" sz="2200" dirty="0">
                <a:latin typeface="Courier"/>
                <a:cs typeface="Courier"/>
              </a:rPr>
              <a:t>wine</a:t>
            </a:r>
            <a:r>
              <a:rPr lang="en-US" sz="2200" dirty="0"/>
              <a:t>” is a better “drinkable” thing than “</a:t>
            </a:r>
            <a:r>
              <a:rPr lang="en-US" sz="2200" dirty="0">
                <a:latin typeface="Courier"/>
                <a:cs typeface="Courier"/>
              </a:rPr>
              <a:t>it</a:t>
            </a:r>
            <a:r>
              <a:rPr lang="en-US" sz="2200" dirty="0" smtClean="0"/>
              <a:t>”</a:t>
            </a:r>
            <a:endParaRPr lang="en-US" sz="2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438400" y="1986280"/>
          <a:ext cx="41148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990600"/>
                <a:gridCol w="1143000"/>
              </a:tblGrid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Object of “drink”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Count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PMI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it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1.3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anything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5.2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wine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9.3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tea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11.8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liquid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10.5</a:t>
                      </a:r>
                      <a:endParaRPr lang="en-US" sz="2400" dirty="0"/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05001" y="1193802"/>
            <a:ext cx="7086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Hindle</a:t>
            </a:r>
            <a:r>
              <a:rPr lang="en-US" sz="1400" dirty="0" smtClean="0"/>
              <a:t>, Don. 1990. Noun Classification from Predicate-Argument Structure. ACL</a:t>
            </a: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2438400" y="2006600"/>
          <a:ext cx="4114800" cy="2959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990600"/>
                <a:gridCol w="1143000"/>
              </a:tblGrid>
              <a:tr h="48768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Object of “drink”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Count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PMI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tea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11.8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liquid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10.5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wine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9.3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anything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5.2</a:t>
                      </a:r>
                      <a:endParaRPr lang="en-US" sz="2400" dirty="0"/>
                    </a:p>
                  </a:txBody>
                  <a:tcPr marT="60960" marB="60960"/>
                </a:tc>
              </a:tr>
              <a:tr h="49445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it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1.3</a:t>
                      </a:r>
                      <a:endParaRPr lang="en-US" sz="2400" dirty="0"/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873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to PPMI for measuring 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03400"/>
            <a:ext cx="8534400" cy="4826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tf-idf</a:t>
            </a:r>
            <a:r>
              <a:rPr lang="en-US" dirty="0" smtClean="0"/>
              <a:t>  (that’s a hyphen not a minus sign)</a:t>
            </a:r>
          </a:p>
          <a:p>
            <a:r>
              <a:rPr lang="en-US" dirty="0" smtClean="0"/>
              <a:t>The combination of two factors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Term frequency </a:t>
            </a:r>
            <a:r>
              <a:rPr lang="en-US" dirty="0" smtClean="0"/>
              <a:t>(</a:t>
            </a:r>
            <a:r>
              <a:rPr lang="en-US" dirty="0" err="1" smtClean="0"/>
              <a:t>Luhn</a:t>
            </a:r>
            <a:r>
              <a:rPr lang="en-US" dirty="0" smtClean="0"/>
              <a:t> 1957): frequency of the word (can be logged)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Inverse document frequency </a:t>
            </a:r>
            <a:r>
              <a:rPr lang="en-US" dirty="0" smtClean="0"/>
              <a:t>(IDF) (</a:t>
            </a:r>
            <a:r>
              <a:rPr lang="en-US" dirty="0" err="1" smtClean="0"/>
              <a:t>Sparck</a:t>
            </a:r>
            <a:r>
              <a:rPr lang="en-US" dirty="0" smtClean="0"/>
              <a:t> Jones 1972)</a:t>
            </a:r>
          </a:p>
          <a:p>
            <a:pPr lvl="2"/>
            <a:r>
              <a:rPr lang="en-US" dirty="0"/>
              <a:t>N is the total number of documents</a:t>
            </a:r>
          </a:p>
          <a:p>
            <a:pPr lvl="2"/>
            <a:r>
              <a:rPr lang="en-US" dirty="0" err="1"/>
              <a:t>df</a:t>
            </a:r>
            <a:r>
              <a:rPr lang="en-US" sz="3200" baseline="-25000" dirty="0" err="1"/>
              <a:t>i</a:t>
            </a:r>
            <a:r>
              <a:rPr lang="en-US" dirty="0"/>
              <a:t> = “document frequency of word </a:t>
            </a:r>
            <a:r>
              <a:rPr lang="en-US" i="1" dirty="0" err="1"/>
              <a:t>i</a:t>
            </a:r>
            <a:r>
              <a:rPr lang="en-US" dirty="0"/>
              <a:t>”</a:t>
            </a:r>
          </a:p>
          <a:p>
            <a:pPr lvl="2"/>
            <a:r>
              <a:rPr lang="en-US" dirty="0"/>
              <a:t>    = # of documents with word </a:t>
            </a:r>
            <a:r>
              <a:rPr lang="en-US" i="1" dirty="0" smtClean="0"/>
              <a:t>I</a:t>
            </a:r>
          </a:p>
          <a:p>
            <a:pPr lvl="1"/>
            <a:r>
              <a:rPr lang="en-US" i="1" dirty="0" err="1">
                <a:latin typeface="Times New Roman" charset="0"/>
                <a:ea typeface="Times New Roman" charset="0"/>
                <a:cs typeface="Times New Roman" charset="0"/>
              </a:rPr>
              <a:t>w</a:t>
            </a:r>
            <a:r>
              <a:rPr lang="en-US" sz="28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ij</a:t>
            </a:r>
            <a:r>
              <a:rPr lang="en-US" i="1" dirty="0" smtClean="0"/>
              <a:t> = word </a:t>
            </a:r>
            <a:r>
              <a:rPr lang="en-US" i="1" dirty="0" err="1" smtClean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i="1" dirty="0" smtClean="0"/>
              <a:t> in document </a:t>
            </a:r>
            <a:r>
              <a:rPr lang="en-US" i="1" dirty="0" smtClean="0">
                <a:latin typeface="Times New Roman" charset="0"/>
                <a:ea typeface="Times New Roman" charset="0"/>
                <a:cs typeface="Times New Roman" charset="0"/>
              </a:rPr>
              <a:t>j</a:t>
            </a:r>
          </a:p>
          <a:p>
            <a:pPr marL="457200" lvl="1" indent="0">
              <a:buNone/>
            </a:pPr>
            <a:r>
              <a:rPr lang="en-US" sz="3000" i="1" dirty="0" smtClean="0">
                <a:latin typeface="Times New Roman" charset="0"/>
                <a:ea typeface="Times New Roman" charset="0"/>
                <a:cs typeface="Times New Roman" charset="0"/>
              </a:rPr>
              <a:t>		</a:t>
            </a:r>
            <a:r>
              <a:rPr lang="en-US" sz="3000" i="1" dirty="0" err="1" smtClean="0">
                <a:latin typeface="Times New Roman" charset="0"/>
                <a:ea typeface="Times New Roman" charset="0"/>
                <a:cs typeface="Times New Roman" charset="0"/>
              </a:rPr>
              <a:t>w</a:t>
            </a:r>
            <a:r>
              <a:rPr lang="en-US" sz="30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ij</a:t>
            </a:r>
            <a:r>
              <a:rPr lang="en-US" sz="3000" i="1" dirty="0" smtClean="0">
                <a:latin typeface="Times New Roman" charset="0"/>
                <a:ea typeface="Times New Roman" charset="0"/>
                <a:cs typeface="Times New Roman" charset="0"/>
              </a:rPr>
              <a:t>=</a:t>
            </a:r>
            <a:r>
              <a:rPr lang="en-US" sz="3000" i="1" dirty="0" err="1" smtClean="0">
                <a:latin typeface="Times New Roman" charset="0"/>
                <a:ea typeface="Times New Roman" charset="0"/>
                <a:cs typeface="Times New Roman" charset="0"/>
              </a:rPr>
              <a:t>tf</a:t>
            </a:r>
            <a:r>
              <a:rPr lang="en-US" sz="30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ij</a:t>
            </a:r>
            <a:r>
              <a:rPr lang="en-US" sz="30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000" i="1" dirty="0" err="1" smtClean="0">
                <a:latin typeface="Times New Roman" charset="0"/>
                <a:ea typeface="Times New Roman" charset="0"/>
                <a:cs typeface="Times New Roman" charset="0"/>
              </a:rPr>
              <a:t>idf</a:t>
            </a:r>
            <a:r>
              <a:rPr lang="en-US" sz="32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endParaRPr lang="en-US" sz="3000" i="1" baseline="-25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5715000" y="3835400"/>
          <a:ext cx="19812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7" name="Equation" r:id="rId3" imgW="914400" imgH="571500" progId="Equation.3">
                  <p:embed/>
                </p:oleObj>
              </mc:Choice>
              <mc:Fallback>
                <p:oleObj name="Equation" r:id="rId3" imgW="914400" imgH="571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5000" y="3835400"/>
                        <a:ext cx="1981200" cy="165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227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</a:t>
            </a:r>
            <a:r>
              <a:rPr lang="en-US" dirty="0" err="1" smtClean="0"/>
              <a:t>f-idf</a:t>
            </a:r>
            <a:r>
              <a:rPr lang="en-US" dirty="0" smtClean="0"/>
              <a:t> not generally used for word-word similarity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But is by far the most common weighting when we are considering the relationship of words to documents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3962400" y="-431800"/>
            <a:ext cx="4800600" cy="2540000"/>
          </a:xfrm>
        </p:spPr>
        <p:txBody>
          <a:bodyPr/>
          <a:lstStyle/>
          <a:p>
            <a:r>
              <a:rPr lang="en-US" sz="4000" dirty="0" smtClean="0">
                <a:latin typeface="Calibri (Headings)"/>
                <a:cs typeface="Calibri (Headings)"/>
              </a:rPr>
              <a:t>Vector Semantics</a:t>
            </a:r>
            <a:endParaRPr lang="en-US" sz="4000" dirty="0">
              <a:latin typeface="Calibri (Headings)"/>
              <a:ea typeface="ＭＳ Ｐゴシック" charset="0"/>
              <a:cs typeface="Calibri (Headings)"/>
            </a:endParaRPr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0" y="2413000"/>
            <a:ext cx="5105400" cy="1727200"/>
          </a:xfrm>
        </p:spPr>
        <p:txBody>
          <a:bodyPr/>
          <a:lstStyle/>
          <a:p>
            <a:r>
              <a:rPr lang="en-US" sz="3600" dirty="0" smtClean="0">
                <a:solidFill>
                  <a:srgbClr val="A4001D"/>
                </a:solidFill>
                <a:ea typeface="ＭＳ Ｐゴシック" charset="0"/>
                <a:cs typeface="Calibri"/>
              </a:rPr>
              <a:t>Evaluating similarity</a:t>
            </a:r>
            <a:endParaRPr lang="en-US" sz="3600" dirty="0">
              <a:solidFill>
                <a:srgbClr val="A4001D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3945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Evaluating similarity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01800"/>
            <a:ext cx="8610600" cy="5054600"/>
          </a:xfrm>
        </p:spPr>
        <p:txBody>
          <a:bodyPr/>
          <a:lstStyle/>
          <a:p>
            <a:r>
              <a:rPr lang="en-US" dirty="0"/>
              <a:t>Extrinsic (task-based, end-to-end) Evaluation: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Question Answering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Spell Checking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Essay grading</a:t>
            </a:r>
          </a:p>
          <a:p>
            <a:r>
              <a:rPr lang="en-US" dirty="0" smtClean="0"/>
              <a:t>Intrinsic </a:t>
            </a:r>
            <a:r>
              <a:rPr lang="en-US" dirty="0"/>
              <a:t>Evaluation:</a:t>
            </a:r>
          </a:p>
          <a:p>
            <a:pPr lvl="1"/>
            <a:r>
              <a:rPr lang="en-US" dirty="0" smtClean="0"/>
              <a:t>Correlation between algorithm</a:t>
            </a:r>
            <a:r>
              <a:rPr lang="en-US" dirty="0"/>
              <a:t> </a:t>
            </a:r>
            <a:r>
              <a:rPr lang="en-US" dirty="0" smtClean="0"/>
              <a:t>and human word </a:t>
            </a:r>
            <a:r>
              <a:rPr lang="en-US" dirty="0"/>
              <a:t>similarity </a:t>
            </a:r>
            <a:r>
              <a:rPr lang="en-US" dirty="0" smtClean="0"/>
              <a:t>ratings</a:t>
            </a:r>
          </a:p>
          <a:p>
            <a:pPr lvl="2"/>
            <a:r>
              <a:rPr lang="en-US" dirty="0" smtClean="0"/>
              <a:t>Wordsim353: 353 noun pairs rated 0-10.   </a:t>
            </a:r>
            <a:r>
              <a:rPr lang="en-US" i="1" dirty="0" err="1" smtClean="0"/>
              <a:t>sim</a:t>
            </a:r>
            <a:r>
              <a:rPr lang="en-US" i="1" dirty="0" smtClean="0"/>
              <a:t>(</a:t>
            </a:r>
            <a:r>
              <a:rPr lang="en-US" i="1" dirty="0" err="1" smtClean="0"/>
              <a:t>plane,car</a:t>
            </a:r>
            <a:r>
              <a:rPr lang="en-US" i="1" dirty="0" smtClean="0"/>
              <a:t>)=5.77</a:t>
            </a:r>
          </a:p>
          <a:p>
            <a:pPr lvl="1"/>
            <a:r>
              <a:rPr lang="en-US" dirty="0"/>
              <a:t>Taking TOEFL multiple-choice vocabulary </a:t>
            </a:r>
            <a:r>
              <a:rPr lang="en-US" dirty="0" smtClean="0"/>
              <a:t>tests</a:t>
            </a:r>
          </a:p>
          <a:p>
            <a:pPr lvl="2"/>
            <a:r>
              <a:rPr lang="en-US" u="sng" dirty="0">
                <a:solidFill>
                  <a:srgbClr val="0000FF"/>
                </a:solidFill>
                <a:latin typeface="Courier"/>
                <a:cs typeface="Courier"/>
              </a:rPr>
              <a:t>Levied</a:t>
            </a:r>
            <a:r>
              <a:rPr lang="en-US" dirty="0">
                <a:solidFill>
                  <a:srgbClr val="0000FF"/>
                </a:solidFill>
                <a:latin typeface="Courier"/>
                <a:cs typeface="Courier"/>
              </a:rPr>
              <a:t> is closest in meaning to:</a:t>
            </a:r>
          </a:p>
          <a:p>
            <a:pPr marL="800100" lvl="2" indent="0">
              <a:buNone/>
            </a:pPr>
            <a:r>
              <a:rPr lang="en-US" sz="1800" dirty="0">
                <a:solidFill>
                  <a:srgbClr val="0000FF"/>
                </a:solidFill>
                <a:latin typeface="Courier"/>
                <a:cs typeface="Courier"/>
              </a:rPr>
              <a:t> imposed, believed, requested, </a:t>
            </a:r>
            <a:r>
              <a:rPr lang="en-US" sz="1800" dirty="0" smtClean="0">
                <a:solidFill>
                  <a:srgbClr val="0000FF"/>
                </a:solidFill>
                <a:latin typeface="Courier"/>
                <a:cs typeface="Courier"/>
              </a:rPr>
              <a:t>correlated</a:t>
            </a:r>
            <a:endParaRPr lang="en-US" sz="1800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405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03400"/>
            <a:ext cx="8534400" cy="4927600"/>
          </a:xfrm>
        </p:spPr>
        <p:txBody>
          <a:bodyPr/>
          <a:lstStyle/>
          <a:p>
            <a:r>
              <a:rPr lang="en-US" sz="2800" dirty="0" smtClean="0"/>
              <a:t>Distributional (vector) models of meaning</a:t>
            </a:r>
          </a:p>
          <a:p>
            <a:pPr lvl="1"/>
            <a:r>
              <a:rPr lang="en-US" sz="2400" b="1" dirty="0" smtClean="0"/>
              <a:t>Sparse</a:t>
            </a:r>
            <a:r>
              <a:rPr lang="en-US" sz="2400" dirty="0" smtClean="0"/>
              <a:t> (PPMI-weighted  word-word co-occurrence matrices)</a:t>
            </a:r>
          </a:p>
          <a:p>
            <a:pPr lvl="1"/>
            <a:r>
              <a:rPr lang="en-US" sz="2400" b="1" dirty="0" smtClean="0"/>
              <a:t>Dense</a:t>
            </a:r>
            <a:r>
              <a:rPr lang="en-US" sz="2400" dirty="0" smtClean="0"/>
              <a:t>:</a:t>
            </a:r>
          </a:p>
          <a:p>
            <a:pPr lvl="2"/>
            <a:r>
              <a:rPr lang="en-US" sz="2400" dirty="0" smtClean="0"/>
              <a:t>Word-word  SVD 50-2000 dimensions</a:t>
            </a:r>
          </a:p>
          <a:p>
            <a:pPr lvl="2"/>
            <a:r>
              <a:rPr lang="en-US" sz="2400" dirty="0" smtClean="0"/>
              <a:t>Skip-grams and CBOW </a:t>
            </a:r>
          </a:p>
          <a:p>
            <a:pPr lvl="2"/>
            <a:r>
              <a:rPr lang="en-US" sz="2400" dirty="0" smtClean="0"/>
              <a:t>Brown clusters 5-20 binary dimensions.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182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382000" cy="990600"/>
          </a:xfrm>
        </p:spPr>
        <p:txBody>
          <a:bodyPr/>
          <a:lstStyle/>
          <a:p>
            <a:r>
              <a:rPr lang="en-US" sz="3600" dirty="0" smtClean="0"/>
              <a:t>Distributional models of </a:t>
            </a:r>
            <a:r>
              <a:rPr lang="en-US" sz="3600" dirty="0"/>
              <a:t>meaning</a:t>
            </a:r>
            <a:br>
              <a:rPr lang="en-US" sz="3600" dirty="0"/>
            </a:br>
            <a:r>
              <a:rPr lang="en-US" sz="3600" dirty="0" smtClean="0"/>
              <a:t>= vector-space </a:t>
            </a:r>
            <a:r>
              <a:rPr lang="en-US" sz="3600" dirty="0"/>
              <a:t>models of meaning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= vector semantics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382000" cy="46482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Intuitions</a:t>
            </a:r>
            <a:r>
              <a:rPr lang="en-US" dirty="0" smtClean="0"/>
              <a:t>:  </a:t>
            </a:r>
            <a:r>
              <a:rPr lang="en-US" dirty="0" err="1" smtClean="0"/>
              <a:t>Zellig</a:t>
            </a:r>
            <a:r>
              <a:rPr lang="en-US" dirty="0" smtClean="0"/>
              <a:t> </a:t>
            </a:r>
            <a:r>
              <a:rPr lang="en-US" dirty="0"/>
              <a:t>Harris (1954</a:t>
            </a:r>
            <a:r>
              <a:rPr lang="en-US" dirty="0" smtClean="0"/>
              <a:t>):</a:t>
            </a:r>
          </a:p>
          <a:p>
            <a:pPr lvl="1"/>
            <a:r>
              <a:rPr lang="en-US" sz="2400" dirty="0"/>
              <a:t>“oculist and eye-doctor … occur in almost the same environments</a:t>
            </a:r>
            <a:r>
              <a:rPr lang="en-US" sz="2400" dirty="0" smtClean="0"/>
              <a:t>”</a:t>
            </a:r>
          </a:p>
          <a:p>
            <a:pPr lvl="1"/>
            <a:r>
              <a:rPr lang="en-US" sz="2400" dirty="0" smtClean="0"/>
              <a:t>“If A and B have almost identical environments we say that they are synonyms.”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r>
              <a:rPr lang="en-US" dirty="0"/>
              <a:t>Firth (1957): </a:t>
            </a:r>
            <a:endParaRPr lang="en-US" dirty="0" smtClean="0"/>
          </a:p>
          <a:p>
            <a:pPr lvl="1"/>
            <a:r>
              <a:rPr lang="en-US" sz="2400" dirty="0" smtClean="0"/>
              <a:t>“</a:t>
            </a:r>
            <a:r>
              <a:rPr lang="en-US" sz="2400" dirty="0"/>
              <a:t>You shall know a word by the company it keeps!”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61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1"/>
          <p:cNvSpPr/>
          <p:nvPr/>
        </p:nvSpPr>
        <p:spPr bwMode="auto">
          <a:xfrm>
            <a:off x="990600" y="2413000"/>
            <a:ext cx="5867400" cy="1727200"/>
          </a:xfrm>
          <a:prstGeom prst="snip1Rect">
            <a:avLst/>
          </a:prstGeom>
          <a:solidFill>
            <a:srgbClr val="D5AE4C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1013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762000"/>
          </a:xfrm>
        </p:spPr>
        <p:txBody>
          <a:bodyPr/>
          <a:lstStyle/>
          <a:p>
            <a:r>
              <a:rPr lang="en-US" sz="3600" dirty="0" smtClean="0"/>
              <a:t>Intuition of distributional word </a:t>
            </a:r>
            <a:r>
              <a:rPr lang="en-US" sz="3600" dirty="0"/>
              <a:t>similarity</a:t>
            </a:r>
          </a:p>
        </p:txBody>
      </p:sp>
      <p:sp>
        <p:nvSpPr>
          <p:cNvPr id="101379" name="Rectangle 1027"/>
          <p:cNvSpPr>
            <a:spLocks noGrp="1" noChangeArrowheads="1"/>
          </p:cNvSpPr>
          <p:nvPr>
            <p:ph idx="1"/>
          </p:nvPr>
        </p:nvSpPr>
        <p:spPr>
          <a:xfrm>
            <a:off x="228600" y="1803400"/>
            <a:ext cx="7239000" cy="4673600"/>
          </a:xfrm>
        </p:spPr>
        <p:txBody>
          <a:bodyPr/>
          <a:lstStyle/>
          <a:p>
            <a:r>
              <a:rPr lang="en-US" dirty="0" err="1"/>
              <a:t>Nida</a:t>
            </a:r>
            <a:r>
              <a:rPr lang="en-US" dirty="0"/>
              <a:t> example:</a:t>
            </a:r>
          </a:p>
          <a:p>
            <a:pPr marL="800100" lvl="2" indent="0">
              <a:lnSpc>
                <a:spcPct val="90000"/>
              </a:lnSpc>
              <a:buNone/>
            </a:pPr>
            <a:r>
              <a:rPr lang="en-US" dirty="0">
                <a:latin typeface="Courier"/>
                <a:cs typeface="Courier"/>
              </a:rPr>
              <a:t>A bottle of </a:t>
            </a:r>
            <a:r>
              <a:rPr lang="en-US" b="1" i="1" dirty="0" err="1" smtClean="0">
                <a:latin typeface="Courier"/>
                <a:cs typeface="Courier"/>
              </a:rPr>
              <a:t>tesgüino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is on the table</a:t>
            </a:r>
          </a:p>
          <a:p>
            <a:pPr marL="800100" lvl="2" indent="0">
              <a:lnSpc>
                <a:spcPct val="90000"/>
              </a:lnSpc>
              <a:buNone/>
            </a:pPr>
            <a:r>
              <a:rPr lang="en-US" dirty="0">
                <a:latin typeface="Courier"/>
                <a:cs typeface="Courier"/>
              </a:rPr>
              <a:t>Everybody likes </a:t>
            </a:r>
            <a:r>
              <a:rPr lang="en-US" b="1" i="1" dirty="0" err="1" smtClean="0">
                <a:latin typeface="Courier"/>
                <a:cs typeface="Courier"/>
              </a:rPr>
              <a:t>tesgüino</a:t>
            </a:r>
            <a:endParaRPr lang="en-US" dirty="0">
              <a:latin typeface="Courier"/>
              <a:cs typeface="Courier"/>
            </a:endParaRPr>
          </a:p>
          <a:p>
            <a:pPr marL="800100" lvl="2" indent="0">
              <a:lnSpc>
                <a:spcPct val="90000"/>
              </a:lnSpc>
              <a:buNone/>
            </a:pPr>
            <a:r>
              <a:rPr lang="en-US" b="1" i="1" dirty="0" err="1" smtClean="0">
                <a:latin typeface="Courier"/>
                <a:cs typeface="Courier"/>
              </a:rPr>
              <a:t>Tesgüino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makes you drunk</a:t>
            </a:r>
          </a:p>
          <a:p>
            <a:pPr marL="800100" lvl="2" indent="0">
              <a:lnSpc>
                <a:spcPct val="90000"/>
              </a:lnSpc>
              <a:buNone/>
            </a:pPr>
            <a:r>
              <a:rPr lang="en-US" dirty="0">
                <a:latin typeface="Courier"/>
                <a:cs typeface="Courier"/>
              </a:rPr>
              <a:t>We make </a:t>
            </a:r>
            <a:r>
              <a:rPr lang="en-US" b="1" i="1" dirty="0" err="1" smtClean="0">
                <a:latin typeface="Courier"/>
                <a:cs typeface="Courier"/>
              </a:rPr>
              <a:t>tesgüino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out of corn.</a:t>
            </a:r>
          </a:p>
          <a:p>
            <a:r>
              <a:rPr lang="en-US" sz="2000" dirty="0" smtClean="0">
                <a:latin typeface="Calibri (Body)"/>
                <a:cs typeface="Calibri (Body)"/>
              </a:rPr>
              <a:t>From context words humans can guess </a:t>
            </a:r>
            <a:r>
              <a:rPr lang="en-US" sz="2000" b="1" i="1" dirty="0" err="1" smtClean="0">
                <a:latin typeface="Calibri (Body)"/>
                <a:cs typeface="Calibri (Body)"/>
              </a:rPr>
              <a:t>tesgüino</a:t>
            </a:r>
            <a:r>
              <a:rPr lang="en-US" sz="2000" dirty="0" smtClean="0">
                <a:latin typeface="Calibri (Body)"/>
                <a:cs typeface="Calibri (Body)"/>
              </a:rPr>
              <a:t> means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n alcoholic beverage like </a:t>
            </a:r>
            <a:r>
              <a:rPr lang="en-US" b="1" dirty="0" smtClean="0"/>
              <a:t>beer</a:t>
            </a:r>
            <a:endParaRPr lang="en-US" b="1" dirty="0"/>
          </a:p>
          <a:p>
            <a:r>
              <a:rPr lang="en-US" dirty="0" smtClean="0"/>
              <a:t>Intuition for algorithm: </a:t>
            </a:r>
          </a:p>
          <a:p>
            <a:pPr lvl="1"/>
            <a:r>
              <a:rPr lang="en-US" dirty="0" smtClean="0"/>
              <a:t>Two words are similar if they have similar word contexts.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053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kinds of vector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Sparse vector representations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Mutual-information weighted word co-occurrence matrices</a:t>
            </a:r>
          </a:p>
          <a:p>
            <a:pPr marL="0" indent="0">
              <a:buNone/>
            </a:pPr>
            <a:r>
              <a:rPr lang="en-US" sz="2800" dirty="0" smtClean="0"/>
              <a:t>Dense vector representations: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US" sz="2400" dirty="0" smtClean="0"/>
              <a:t>Singular value decomposition (and Latent Semantic Analysis)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US" sz="2400" dirty="0" smtClean="0"/>
              <a:t>Neural-network-inspired models (skip-grams, CBOW)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US" sz="2400" dirty="0" smtClean="0"/>
              <a:t>Brown clusters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86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intuition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03400"/>
            <a:ext cx="8839200" cy="4445000"/>
          </a:xfrm>
        </p:spPr>
        <p:txBody>
          <a:bodyPr/>
          <a:lstStyle/>
          <a:p>
            <a:r>
              <a:rPr lang="en-US" dirty="0" smtClean="0"/>
              <a:t>Model the meaning of a word by “embedding” in a vector space.</a:t>
            </a:r>
          </a:p>
          <a:p>
            <a:r>
              <a:rPr lang="en-US" dirty="0" smtClean="0"/>
              <a:t>The meaning of a word is a vector of numbers</a:t>
            </a:r>
          </a:p>
          <a:p>
            <a:pPr lvl="1"/>
            <a:r>
              <a:rPr lang="en-US" dirty="0" smtClean="0"/>
              <a:t>Vector models are also called “</a:t>
            </a:r>
            <a:r>
              <a:rPr lang="en-US" b="1" dirty="0" err="1" smtClean="0"/>
              <a:t>embeddings</a:t>
            </a:r>
            <a:r>
              <a:rPr lang="en-US" dirty="0" smtClean="0"/>
              <a:t>”.</a:t>
            </a:r>
          </a:p>
          <a:p>
            <a:r>
              <a:rPr lang="en-US" dirty="0" smtClean="0"/>
              <a:t>Contrast: word meaning is represented in many computational linguistic applications by a vocabulary index (“word number 545”)</a:t>
            </a:r>
          </a:p>
          <a:p>
            <a:r>
              <a:rPr lang="en-US" dirty="0" smtClean="0"/>
              <a:t>Old philosophy joke: </a:t>
            </a:r>
          </a:p>
          <a:p>
            <a:pPr marL="457200" lvl="1" indent="0">
              <a:buNone/>
            </a:pPr>
            <a:r>
              <a:rPr lang="en-US" dirty="0" smtClean="0"/>
              <a:t>Q: What’s the meaning of life?</a:t>
            </a:r>
          </a:p>
          <a:p>
            <a:pPr marL="457200" lvl="1" indent="0">
              <a:buNone/>
            </a:pPr>
            <a:r>
              <a:rPr lang="en-US" dirty="0" smtClean="0"/>
              <a:t>A: LIFE’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449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872678"/>
              </p:ext>
            </p:extLst>
          </p:nvPr>
        </p:nvGraphicFramePr>
        <p:xfrm>
          <a:off x="76201" y="3337984"/>
          <a:ext cx="6662737" cy="232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Worksheet" r:id="rId3" imgW="6121400" imgH="1600200" progId="Excel.Sheet.12">
                  <p:embed/>
                </p:oleObj>
              </mc:Choice>
              <mc:Fallback>
                <p:oleObj name="Worksheet" r:id="rId3" imgW="6121400" imgH="1600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1" y="3337984"/>
                        <a:ext cx="6662737" cy="2326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Term-document matrix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Each cell: count of term </a:t>
            </a:r>
            <a:r>
              <a:rPr lang="en-US" sz="2800" i="1" dirty="0"/>
              <a:t>t</a:t>
            </a:r>
            <a:r>
              <a:rPr lang="en-US" sz="2800" dirty="0"/>
              <a:t> in a document </a:t>
            </a:r>
            <a:r>
              <a:rPr lang="en-US" sz="2800" i="1" dirty="0"/>
              <a:t>d</a:t>
            </a:r>
            <a:r>
              <a:rPr lang="en-US" sz="2800" dirty="0"/>
              <a:t>:  </a:t>
            </a:r>
            <a:r>
              <a:rPr lang="en-US" sz="2800" dirty="0" err="1"/>
              <a:t>tf</a:t>
            </a:r>
            <a:r>
              <a:rPr lang="en-US" sz="2800" i="1" baseline="-25000" dirty="0" err="1"/>
              <a:t>t,d</a:t>
            </a:r>
            <a:r>
              <a:rPr lang="en-US" sz="2800" dirty="0"/>
              <a:t>: </a:t>
            </a:r>
          </a:p>
          <a:p>
            <a:pPr lvl="1"/>
            <a:r>
              <a:rPr lang="en-US" sz="2400" dirty="0"/>
              <a:t>Each document is a count vector in </a:t>
            </a:r>
            <a:r>
              <a:rPr lang="en-US" sz="2400" dirty="0" err="1">
                <a:latin typeface="Lucida Sans Unicode" charset="0"/>
                <a:ea typeface="Lucida Sans Unicode" charset="0"/>
                <a:cs typeface="Lucida Sans Unicode" charset="0"/>
              </a:rPr>
              <a:t>ℕ</a:t>
            </a:r>
            <a:r>
              <a:rPr lang="en-US" sz="2400" baseline="30000" dirty="0" err="1"/>
              <a:t>v</a:t>
            </a:r>
            <a:r>
              <a:rPr lang="en-US" sz="2400" dirty="0"/>
              <a:t>: a column below 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273800"/>
            <a:ext cx="1981200" cy="457200"/>
          </a:xfrm>
          <a:prstGeom prst="rect">
            <a:avLst/>
          </a:prstGeom>
        </p:spPr>
        <p:txBody>
          <a:bodyPr/>
          <a:lstStyle/>
          <a:p>
            <a:fld id="{10F35DC5-7E65-8247-99AB-4E984F8A92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057400" y="3733800"/>
            <a:ext cx="440826" cy="2032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05200" y="2567501"/>
            <a:ext cx="1600200" cy="50380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39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AIxIA13">
  <a:themeElements>
    <a:clrScheme name="1_AIIA00 2">
      <a:dk1>
        <a:srgbClr val="000000"/>
      </a:dk1>
      <a:lt1>
        <a:srgbClr val="FFFFFF"/>
      </a:lt1>
      <a:dk2>
        <a:srgbClr val="000000"/>
      </a:dk2>
      <a:lt2>
        <a:srgbClr val="868686"/>
      </a:lt2>
      <a:accent1>
        <a:srgbClr val="3366FF"/>
      </a:accent1>
      <a:accent2>
        <a:srgbClr val="009900"/>
      </a:accent2>
      <a:accent3>
        <a:srgbClr val="FFFFFF"/>
      </a:accent3>
      <a:accent4>
        <a:srgbClr val="000000"/>
      </a:accent4>
      <a:accent5>
        <a:srgbClr val="ADB8FF"/>
      </a:accent5>
      <a:accent6>
        <a:srgbClr val="008A00"/>
      </a:accent6>
      <a:hlink>
        <a:srgbClr val="FF0033"/>
      </a:hlink>
      <a:folHlink>
        <a:srgbClr val="CCCCCC"/>
      </a:folHlink>
    </a:clrScheme>
    <a:fontScheme name="1_AIIA00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AIIA00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IIA00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IIA00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DeepNL.pptx</Template>
  <TotalTime>22111</TotalTime>
  <Words>2247</Words>
  <Application>Microsoft Macintosh PowerPoint</Application>
  <PresentationFormat>On-screen Show (4:3)</PresentationFormat>
  <Paragraphs>367</Paragraphs>
  <Slides>49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AIxIA13</vt:lpstr>
      <vt:lpstr>Worksheet</vt:lpstr>
      <vt:lpstr>Equation</vt:lpstr>
      <vt:lpstr>Vector Semantics</vt:lpstr>
      <vt:lpstr>Why vector models of meaning? computing the similarity between words</vt:lpstr>
      <vt:lpstr>Word similarity for plagiarism detection</vt:lpstr>
      <vt:lpstr>Word similarity for historical linguistics: semantic change over time</vt:lpstr>
      <vt:lpstr>Distributional models of meaning = vector-space models of meaning  = vector semantics</vt:lpstr>
      <vt:lpstr>Intuition of distributional word similarity</vt:lpstr>
      <vt:lpstr>Four kinds of vector models</vt:lpstr>
      <vt:lpstr>Shared intuition</vt:lpstr>
      <vt:lpstr>Term-document matrix</vt:lpstr>
      <vt:lpstr> Term-document matrix</vt:lpstr>
      <vt:lpstr>The words in a term-document matrix</vt:lpstr>
      <vt:lpstr>The words in a term-document matrix</vt:lpstr>
      <vt:lpstr>Term-context matrix for word similarity</vt:lpstr>
      <vt:lpstr>The word-word or word-context matrix</vt:lpstr>
      <vt:lpstr>Word-Word matrix Sample contexts ± 7 words</vt:lpstr>
      <vt:lpstr>Word-word matrix</vt:lpstr>
      <vt:lpstr>2 kinds of co-occurrence between 2 words</vt:lpstr>
      <vt:lpstr>Vector Semantics</vt:lpstr>
      <vt:lpstr>Problem with raw counts</vt:lpstr>
      <vt:lpstr>Pointwise Mutual Information</vt:lpstr>
      <vt:lpstr>Positive Pointwise Mutual Information</vt:lpstr>
      <vt:lpstr>Computing PPMI on a term-context matrix</vt:lpstr>
      <vt:lpstr>PowerPoint Presentation</vt:lpstr>
      <vt:lpstr>PowerPoint Presentation</vt:lpstr>
      <vt:lpstr>Weighting PMI</vt:lpstr>
      <vt:lpstr>Weighting PMI: Giving rare context words slightly higher probability</vt:lpstr>
      <vt:lpstr>Use Laplace (add-1) smoothing</vt:lpstr>
      <vt:lpstr>PowerPoint Presentation</vt:lpstr>
      <vt:lpstr>PPMI versus add-2 smoothed PPMI</vt:lpstr>
      <vt:lpstr>Vector Semantics</vt:lpstr>
      <vt:lpstr>Measuring similarity</vt:lpstr>
      <vt:lpstr>Problem with dot product</vt:lpstr>
      <vt:lpstr>Solution: cosine</vt:lpstr>
      <vt:lpstr>Cosine for computing similarity</vt:lpstr>
      <vt:lpstr>Cosine as a similarity metric</vt:lpstr>
      <vt:lpstr>PowerPoint Presentation</vt:lpstr>
      <vt:lpstr>Visualizing vectors and angles</vt:lpstr>
      <vt:lpstr>Clustering vectors to visualize similarity in co-occurrence matrices</vt:lpstr>
      <vt:lpstr>Other possible similarity measures</vt:lpstr>
      <vt:lpstr>Vector Semantics</vt:lpstr>
      <vt:lpstr>Using syntax to define a word’s context</vt:lpstr>
      <vt:lpstr>Co-occurrence vectors based on syntactic dependencies</vt:lpstr>
      <vt:lpstr>Syntactic dependencies for dimensions</vt:lpstr>
      <vt:lpstr>PMI applied to dependency relations</vt:lpstr>
      <vt:lpstr>Alternative to PPMI for measuring association</vt:lpstr>
      <vt:lpstr>tf-idf not generally used for word-word similarity</vt:lpstr>
      <vt:lpstr>Vector Semantics</vt:lpstr>
      <vt:lpstr>Evaluating similarity</vt:lpstr>
      <vt:lpstr>Summary</vt:lpstr>
    </vt:vector>
  </TitlesOfParts>
  <Company>Stanford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Extraction</dc:title>
  <dc:creator>Christopher Manning</dc:creator>
  <cp:lastModifiedBy>Giuseppe Attardi</cp:lastModifiedBy>
  <cp:revision>484</cp:revision>
  <cp:lastPrinted>2012-05-22T05:13:27Z</cp:lastPrinted>
  <dcterms:created xsi:type="dcterms:W3CDTF">2010-04-19T15:31:24Z</dcterms:created>
  <dcterms:modified xsi:type="dcterms:W3CDTF">2016-11-18T15:06:38Z</dcterms:modified>
</cp:coreProperties>
</file>